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sldIdLst>
    <p:sldId id="264" r:id="rId2"/>
    <p:sldId id="324" r:id="rId3"/>
    <p:sldId id="325" r:id="rId4"/>
    <p:sldId id="340" r:id="rId5"/>
    <p:sldId id="341" r:id="rId6"/>
    <p:sldId id="345" r:id="rId7"/>
    <p:sldId id="271" r:id="rId8"/>
    <p:sldId id="344" r:id="rId9"/>
    <p:sldId id="337" r:id="rId10"/>
    <p:sldId id="339" r:id="rId11"/>
    <p:sldId id="347" r:id="rId12"/>
    <p:sldId id="348" r:id="rId13"/>
    <p:sldId id="349" r:id="rId14"/>
    <p:sldId id="312" r:id="rId15"/>
    <p:sldId id="350" r:id="rId16"/>
    <p:sldId id="351" r:id="rId17"/>
    <p:sldId id="352" r:id="rId18"/>
    <p:sldId id="353" r:id="rId19"/>
    <p:sldId id="354" r:id="rId20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67E81"/>
    <a:srgbClr val="FF6969"/>
    <a:srgbClr val="71DAFF"/>
    <a:srgbClr val="EBFDFF"/>
    <a:srgbClr val="C6F7FE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162" autoAdjust="0"/>
    <p:restoredTop sz="86401" autoAdjust="0"/>
  </p:normalViewPr>
  <p:slideViewPr>
    <p:cSldViewPr>
      <p:cViewPr>
        <p:scale>
          <a:sx n="62" d="100"/>
          <a:sy n="62" d="100"/>
        </p:scale>
        <p:origin x="-25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24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3;&#1086;&#1074;&#1072;&#1103;%20&#1087;&#1072;&#1087;&#1082;&#1072;\&#1073;&#1072;&#1079;&#1099;\&#1057;&#1074;&#1086;&#1076;&#1085;&#1099;&#1077;%20&#1073;&#1072;&#1079;&#1099;\&#1101;&#1082;&#1089;&#1077;&#1083;&#1100;\&#1050;&#1085;&#1080;&#1075;&#1072;22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3;&#1086;&#1074;&#1072;&#1103;%20&#1087;&#1072;&#1087;&#1082;&#1072;\&#1073;&#1072;&#1079;&#1099;\&#1057;&#1074;&#1086;&#1076;&#1085;&#1099;&#1077;%20&#1073;&#1072;&#1079;&#1099;\&#1101;&#1082;&#1089;&#1077;&#1083;&#1100;\&#1050;&#1085;&#1080;&#1075;&#1072;221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3;&#1086;&#1074;&#1072;&#1103;%20&#1087;&#1072;&#1087;&#1082;&#1072;\&#1073;&#1072;&#1079;&#1099;\&#1057;&#1074;&#1086;&#1076;&#1085;&#1099;&#1077;%20&#1073;&#1072;&#1079;&#1099;\&#1101;&#1082;&#1089;&#1077;&#1083;&#1100;\&#1050;&#1085;&#1080;&#1075;&#1072;221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3;&#1086;&#1074;&#1072;&#1103;%20&#1087;&#1072;&#1087;&#1082;&#1072;\&#1073;&#1072;&#1079;&#1099;\&#1057;&#1074;&#1086;&#1076;&#1085;&#1099;&#1077;%20&#1073;&#1072;&#1079;&#1099;\&#1101;&#1082;&#1089;&#1077;&#1083;&#1100;\&#1050;&#1085;&#1080;&#1075;&#1072;221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3;&#1086;&#1074;&#1072;&#1103;%20&#1087;&#1072;&#1087;&#1082;&#1072;\&#1073;&#1072;&#1079;&#1099;\&#1057;&#1074;&#1086;&#1076;&#1085;&#1099;&#1077;%20&#1073;&#1072;&#1079;&#1099;\&#1101;&#1082;&#1089;&#1077;&#1083;&#1100;\&#1050;&#1085;&#1080;&#1075;&#1072;221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3;&#1086;&#1074;&#1072;&#1103;%20&#1087;&#1072;&#1087;&#1082;&#1072;\&#1073;&#1072;&#1079;&#1099;\&#1057;&#1074;&#1086;&#1076;&#1085;&#1099;&#1077;%20&#1073;&#1072;&#1079;&#1099;\&#1101;&#1082;&#1089;&#1077;&#1083;&#1100;\&#1050;&#1085;&#1080;&#1075;&#1072;221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3;&#1086;&#1074;&#1072;&#1103;%20&#1087;&#1072;&#1087;&#1082;&#1072;\&#1073;&#1072;&#1079;&#1099;\&#1057;&#1074;&#1086;&#1076;&#1085;&#1099;&#1077;%20&#1073;&#1072;&#1079;&#1099;\&#1101;&#1082;&#1089;&#1077;&#1083;&#1100;\&#1050;&#1085;&#1080;&#1075;&#1072;221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3;&#1086;&#1074;&#1072;&#1103;%20&#1087;&#1072;&#1087;&#1082;&#1072;\&#1073;&#1072;&#1079;&#1099;\&#1057;&#1074;&#1086;&#1076;&#1085;&#1099;&#1077;%20&#1073;&#1072;&#1079;&#1099;\&#1101;&#1082;&#1089;&#1077;&#1083;&#1100;\&#1050;&#1085;&#1080;&#1075;&#1072;22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>
        <c:manualLayout>
          <c:layoutTarget val="inner"/>
          <c:xMode val="edge"/>
          <c:yMode val="edge"/>
          <c:x val="0.1385474519170419"/>
          <c:y val="1.9887257897270669E-2"/>
          <c:w val="0.34391041082133739"/>
          <c:h val="0.93848773747361403"/>
        </c:manualLayout>
      </c:layout>
      <c:pieChart>
        <c:varyColors val="1"/>
        <c:ser>
          <c:idx val="0"/>
          <c:order val="0"/>
          <c:tx>
            <c:strRef>
              <c:f>Лист2!$B$3</c:f>
              <c:strCache>
                <c:ptCount val="1"/>
                <c:pt idx="0">
                  <c:v>1-2 класс</c:v>
                </c:pt>
              </c:strCache>
            </c:strRef>
          </c:tx>
          <c:spPr>
            <a:solidFill>
              <a:srgbClr val="FF0000"/>
            </a:solidFill>
          </c:spPr>
          <c:explosion val="25"/>
          <c:dPt>
            <c:idx val="0"/>
            <c:explosion val="11"/>
          </c:dPt>
          <c:dPt>
            <c:idx val="1"/>
            <c:explosion val="0"/>
            <c:spPr>
              <a:solidFill>
                <a:srgbClr val="00B050"/>
              </a:solidFill>
            </c:spPr>
          </c:dPt>
          <c:dLbls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showLeaderLines val="1"/>
          </c:dLbls>
          <c:cat>
            <c:strRef>
              <c:f>Лист2!$C$2:$D$2</c:f>
              <c:strCache>
                <c:ptCount val="2"/>
                <c:pt idx="0">
                  <c:v>с признаками дефицита внимания </c:v>
                </c:pt>
                <c:pt idx="1">
                  <c:v>с отсутствием признаков дефицита внимания</c:v>
                </c:pt>
              </c:strCache>
            </c:strRef>
          </c:cat>
          <c:val>
            <c:numRef>
              <c:f>Лист2!$C$3:$D$3</c:f>
              <c:numCache>
                <c:formatCode>0%</c:formatCode>
                <c:ptCount val="2"/>
                <c:pt idx="0">
                  <c:v>0.34000000000000008</c:v>
                </c:pt>
                <c:pt idx="1">
                  <c:v>0.66000000000000014</c:v>
                </c:pt>
              </c:numCache>
            </c:numRef>
          </c:val>
        </c:ser>
        <c:dLbls/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20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4239892315886973"/>
          <c:y val="0.20994137225493467"/>
          <c:w val="0.44144337084522201"/>
          <c:h val="0.61667685072029055"/>
        </c:manualLayout>
      </c:layout>
      <c:txPr>
        <a:bodyPr/>
        <a:lstStyle/>
        <a:p>
          <a:pPr>
            <a:defRPr sz="2000"/>
          </a:pPr>
          <a:endParaRPr lang="ru-RU"/>
        </a:p>
      </c:txPr>
    </c:legend>
    <c:plotVisOnly val="1"/>
    <c:dispBlanksAs val="zero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>
        <c:manualLayout>
          <c:layoutTarget val="inner"/>
          <c:xMode val="edge"/>
          <c:yMode val="edge"/>
          <c:x val="1.813142257298514E-2"/>
          <c:y val="5.0391226371672988E-2"/>
          <c:w val="0.79484732351167342"/>
          <c:h val="0.76685082496791701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Лист2!$D$62</c:f>
              <c:strCache>
                <c:ptCount val="1"/>
                <c:pt idx="0">
                  <c:v>высокая</c:v>
                </c:pt>
              </c:strCache>
            </c:strRef>
          </c:tx>
          <c:spPr>
            <a:solidFill>
              <a:srgbClr val="00B050"/>
            </a:solidFill>
          </c:spPr>
          <c:dLbls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Лист2!$B$63:$C$66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Лист2!$D$63:$D$66</c:f>
              <c:numCache>
                <c:formatCode>0%</c:formatCode>
                <c:ptCount val="4"/>
                <c:pt idx="0">
                  <c:v>0.16</c:v>
                </c:pt>
                <c:pt idx="1">
                  <c:v>0.27</c:v>
                </c:pt>
                <c:pt idx="2">
                  <c:v>0.18000000000000002</c:v>
                </c:pt>
                <c:pt idx="3">
                  <c:v>0.44</c:v>
                </c:pt>
              </c:numCache>
            </c:numRef>
          </c:val>
        </c:ser>
        <c:ser>
          <c:idx val="1"/>
          <c:order val="1"/>
          <c:tx>
            <c:strRef>
              <c:f>Лист2!$E$62</c:f>
              <c:strCache>
                <c:ptCount val="1"/>
                <c:pt idx="0">
                  <c:v>средняя</c:v>
                </c:pt>
              </c:strCache>
            </c:strRef>
          </c:tx>
          <c:spPr>
            <a:solidFill>
              <a:srgbClr val="FFC000"/>
            </a:solidFill>
          </c:spPr>
          <c:dLbls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Лист2!$B$63:$C$66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Лист2!$E$63:$E$66</c:f>
              <c:numCache>
                <c:formatCode>0%</c:formatCode>
                <c:ptCount val="4"/>
                <c:pt idx="0">
                  <c:v>0.34</c:v>
                </c:pt>
                <c:pt idx="1">
                  <c:v>0.5</c:v>
                </c:pt>
                <c:pt idx="2">
                  <c:v>0.26</c:v>
                </c:pt>
                <c:pt idx="3">
                  <c:v>0.34</c:v>
                </c:pt>
              </c:numCache>
            </c:numRef>
          </c:val>
        </c:ser>
        <c:ser>
          <c:idx val="2"/>
          <c:order val="2"/>
          <c:tx>
            <c:strRef>
              <c:f>Лист2!$F$62</c:f>
              <c:strCache>
                <c:ptCount val="1"/>
                <c:pt idx="0">
                  <c:v>низкая</c:v>
                </c:pt>
              </c:strCache>
            </c:strRef>
          </c:tx>
          <c:spPr>
            <a:solidFill>
              <a:srgbClr val="FF0000"/>
            </a:solidFill>
          </c:spPr>
          <c:dLbls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Лист2!$B$63:$C$66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Лист2!$F$63:$F$66</c:f>
              <c:numCache>
                <c:formatCode>0%</c:formatCode>
                <c:ptCount val="4"/>
                <c:pt idx="0">
                  <c:v>0.5</c:v>
                </c:pt>
                <c:pt idx="1">
                  <c:v>0.23</c:v>
                </c:pt>
                <c:pt idx="2">
                  <c:v>0.56000000000000005</c:v>
                </c:pt>
                <c:pt idx="3">
                  <c:v>0.22</c:v>
                </c:pt>
              </c:numCache>
            </c:numRef>
          </c:val>
        </c:ser>
        <c:dLbls/>
        <c:shape val="box"/>
        <c:axId val="81282560"/>
        <c:axId val="81284096"/>
        <c:axId val="0"/>
      </c:bar3DChart>
      <c:catAx>
        <c:axId val="81282560"/>
        <c:scaling>
          <c:orientation val="minMax"/>
        </c:scaling>
        <c:axPos val="b"/>
        <c:tickLblPos val="nextTo"/>
        <c:txPr>
          <a:bodyPr/>
          <a:lstStyle/>
          <a:p>
            <a:pPr>
              <a:defRPr sz="18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1284096"/>
        <c:crosses val="autoZero"/>
        <c:auto val="1"/>
        <c:lblAlgn val="ctr"/>
        <c:lblOffset val="100"/>
      </c:catAx>
      <c:valAx>
        <c:axId val="81284096"/>
        <c:scaling>
          <c:orientation val="minMax"/>
        </c:scaling>
        <c:delete val="1"/>
        <c:axPos val="l"/>
        <c:majorGridlines/>
        <c:numFmt formatCode="0%" sourceLinked="1"/>
        <c:tickLblPos val="nextTo"/>
        <c:crossAx val="81282560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20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Лист2!$D$74</c:f>
              <c:strCache>
                <c:ptCount val="1"/>
                <c:pt idx="0">
                  <c:v>возбуждение</c:v>
                </c:pt>
              </c:strCache>
            </c:strRef>
          </c:tx>
          <c:spPr>
            <a:solidFill>
              <a:srgbClr val="FFFF00"/>
            </a:solidFill>
          </c:spPr>
          <c:dLbls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Лист2!$B$75:$C$78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Лист2!$D$75:$D$78</c:f>
              <c:numCache>
                <c:formatCode>0%</c:formatCode>
                <c:ptCount val="4"/>
                <c:pt idx="0">
                  <c:v>0.43000000000000005</c:v>
                </c:pt>
                <c:pt idx="1">
                  <c:v>0.49000000000000005</c:v>
                </c:pt>
                <c:pt idx="2">
                  <c:v>0.42000000000000004</c:v>
                </c:pt>
                <c:pt idx="3">
                  <c:v>0.51</c:v>
                </c:pt>
              </c:numCache>
            </c:numRef>
          </c:val>
        </c:ser>
        <c:ser>
          <c:idx val="1"/>
          <c:order val="1"/>
          <c:tx>
            <c:strRef>
              <c:f>Лист2!$E$74</c:f>
              <c:strCache>
                <c:ptCount val="1"/>
                <c:pt idx="0">
                  <c:v>уравновешенность</c:v>
                </c:pt>
              </c:strCache>
            </c:strRef>
          </c:tx>
          <c:spPr>
            <a:solidFill>
              <a:srgbClr val="00B0F0"/>
            </a:solidFill>
          </c:spPr>
          <c:dLbls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Лист2!$B$75:$C$78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Лист2!$E$75:$E$78</c:f>
              <c:numCache>
                <c:formatCode>0%</c:formatCode>
                <c:ptCount val="4"/>
                <c:pt idx="0">
                  <c:v>8.0000000000000016E-2</c:v>
                </c:pt>
                <c:pt idx="1">
                  <c:v>0.12000000000000001</c:v>
                </c:pt>
                <c:pt idx="2">
                  <c:v>0.15000000000000002</c:v>
                </c:pt>
                <c:pt idx="3">
                  <c:v>0.16</c:v>
                </c:pt>
              </c:numCache>
            </c:numRef>
          </c:val>
        </c:ser>
        <c:ser>
          <c:idx val="2"/>
          <c:order val="2"/>
          <c:tx>
            <c:strRef>
              <c:f>Лист2!$F$74</c:f>
              <c:strCache>
                <c:ptCount val="1"/>
                <c:pt idx="0">
                  <c:v>торможение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dLbls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Лист2!$B$75:$C$78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Лист2!$F$75:$F$78</c:f>
              <c:numCache>
                <c:formatCode>0%</c:formatCode>
                <c:ptCount val="4"/>
                <c:pt idx="0">
                  <c:v>0.49000000000000005</c:v>
                </c:pt>
                <c:pt idx="1">
                  <c:v>0.39000000000000007</c:v>
                </c:pt>
                <c:pt idx="2">
                  <c:v>0.43000000000000005</c:v>
                </c:pt>
                <c:pt idx="3">
                  <c:v>0.33000000000000007</c:v>
                </c:pt>
              </c:numCache>
            </c:numRef>
          </c:val>
        </c:ser>
        <c:dLbls/>
        <c:shape val="box"/>
        <c:axId val="81319424"/>
        <c:axId val="81320960"/>
        <c:axId val="0"/>
      </c:bar3DChart>
      <c:catAx>
        <c:axId val="81319424"/>
        <c:scaling>
          <c:orientation val="minMax"/>
        </c:scaling>
        <c:axPos val="b"/>
        <c:tickLblPos val="nextTo"/>
        <c:txPr>
          <a:bodyPr/>
          <a:lstStyle/>
          <a:p>
            <a:pPr>
              <a:defRPr sz="18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1320960"/>
        <c:crosses val="autoZero"/>
        <c:auto val="1"/>
        <c:lblAlgn val="ctr"/>
        <c:lblOffset val="100"/>
      </c:catAx>
      <c:valAx>
        <c:axId val="81320960"/>
        <c:scaling>
          <c:orientation val="minMax"/>
        </c:scaling>
        <c:delete val="1"/>
        <c:axPos val="l"/>
        <c:majorGridlines/>
        <c:numFmt formatCode="0%" sourceLinked="1"/>
        <c:tickLblPos val="nextTo"/>
        <c:crossAx val="81319424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20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"/>
          <c:y val="0"/>
          <c:w val="0.90669439506721472"/>
          <c:h val="0.55655595880293129"/>
        </c:manualLayout>
      </c:layout>
      <c:barChart>
        <c:barDir val="col"/>
        <c:grouping val="percentStacked"/>
        <c:ser>
          <c:idx val="0"/>
          <c:order val="0"/>
          <c:tx>
            <c:strRef>
              <c:f>Лист2!$D$38</c:f>
              <c:strCache>
                <c:ptCount val="1"/>
                <c:pt idx="0">
                  <c:v>высокий</c:v>
                </c:pt>
              </c:strCache>
            </c:strRef>
          </c:tx>
          <c:spPr>
            <a:solidFill>
              <a:srgbClr val="00B050"/>
            </a:solidFill>
          </c:spPr>
          <c:dLbls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Лист2!$B$39:$C$42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Лист2!$D$39:$D$42</c:f>
              <c:numCache>
                <c:formatCode>0%</c:formatCode>
                <c:ptCount val="4"/>
                <c:pt idx="0">
                  <c:v>0.22</c:v>
                </c:pt>
                <c:pt idx="1">
                  <c:v>0.49000000000000005</c:v>
                </c:pt>
                <c:pt idx="2">
                  <c:v>0.18000000000000002</c:v>
                </c:pt>
                <c:pt idx="3">
                  <c:v>0.54</c:v>
                </c:pt>
              </c:numCache>
            </c:numRef>
          </c:val>
        </c:ser>
        <c:ser>
          <c:idx val="1"/>
          <c:order val="1"/>
          <c:tx>
            <c:strRef>
              <c:f>Лист2!$E$38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rgbClr val="FFC000"/>
            </a:solidFill>
          </c:spPr>
          <c:dLbls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Лист2!$B$39:$C$42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Лист2!$E$39:$E$42</c:f>
              <c:numCache>
                <c:formatCode>0%</c:formatCode>
                <c:ptCount val="4"/>
                <c:pt idx="0">
                  <c:v>0.26</c:v>
                </c:pt>
                <c:pt idx="1">
                  <c:v>0.42000000000000004</c:v>
                </c:pt>
                <c:pt idx="2">
                  <c:v>0.30000000000000004</c:v>
                </c:pt>
                <c:pt idx="3">
                  <c:v>0.39000000000000007</c:v>
                </c:pt>
              </c:numCache>
            </c:numRef>
          </c:val>
        </c:ser>
        <c:ser>
          <c:idx val="2"/>
          <c:order val="2"/>
          <c:tx>
            <c:strRef>
              <c:f>Лист2!$F$38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rgbClr val="FF0000"/>
            </a:solidFill>
          </c:spPr>
          <c:dLbls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Лист2!$B$39:$C$42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Лист2!$F$39:$F$42</c:f>
              <c:numCache>
                <c:formatCode>0%</c:formatCode>
                <c:ptCount val="4"/>
                <c:pt idx="0">
                  <c:v>0.52</c:v>
                </c:pt>
                <c:pt idx="1">
                  <c:v>9.0000000000000011E-2</c:v>
                </c:pt>
                <c:pt idx="2">
                  <c:v>0.52</c:v>
                </c:pt>
                <c:pt idx="3">
                  <c:v>7.0000000000000021E-2</c:v>
                </c:pt>
              </c:numCache>
            </c:numRef>
          </c:val>
        </c:ser>
        <c:dLbls/>
        <c:overlap val="100"/>
        <c:axId val="81393536"/>
        <c:axId val="81395072"/>
      </c:barChart>
      <c:catAx>
        <c:axId val="81393536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81395072"/>
        <c:crosses val="autoZero"/>
        <c:auto val="1"/>
        <c:lblAlgn val="ctr"/>
        <c:lblOffset val="100"/>
      </c:catAx>
      <c:valAx>
        <c:axId val="81395072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0%" sourceLinked="1"/>
        <c:tickLblPos val="nextTo"/>
        <c:crossAx val="813935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"/>
          <c:y val="0.79323490805548369"/>
          <c:w val="0.79388357890789907"/>
          <c:h val="0.17126492118159714"/>
        </c:manualLayout>
      </c:layout>
      <c:txPr>
        <a:bodyPr/>
        <a:lstStyle/>
        <a:p>
          <a:pPr>
            <a:defRPr sz="18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"/>
          <c:y val="3.5927078061285381E-2"/>
          <c:w val="1"/>
          <c:h val="0.5743183884918136"/>
        </c:manualLayout>
      </c:layout>
      <c:barChart>
        <c:barDir val="col"/>
        <c:grouping val="percentStacked"/>
        <c:ser>
          <c:idx val="0"/>
          <c:order val="0"/>
          <c:tx>
            <c:strRef>
              <c:f>Лист2!$D$52</c:f>
              <c:strCache>
                <c:ptCount val="1"/>
                <c:pt idx="0">
                  <c:v>высокий</c:v>
                </c:pt>
              </c:strCache>
            </c:strRef>
          </c:tx>
          <c:spPr>
            <a:solidFill>
              <a:srgbClr val="00B050"/>
            </a:solidFill>
          </c:spPr>
          <c:dLbls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Лист2!$B$53:$C$56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Лист2!$D$53:$D$56</c:f>
              <c:numCache>
                <c:formatCode>0%</c:formatCode>
                <c:ptCount val="4"/>
                <c:pt idx="0">
                  <c:v>4.0000000000000008E-2</c:v>
                </c:pt>
                <c:pt idx="1">
                  <c:v>0.49000000000000005</c:v>
                </c:pt>
                <c:pt idx="2">
                  <c:v>4.0000000000000008E-2</c:v>
                </c:pt>
                <c:pt idx="3">
                  <c:v>0.52</c:v>
                </c:pt>
              </c:numCache>
            </c:numRef>
          </c:val>
        </c:ser>
        <c:ser>
          <c:idx val="1"/>
          <c:order val="1"/>
          <c:tx>
            <c:strRef>
              <c:f>Лист2!$E$52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rgbClr val="FFC000"/>
            </a:solidFill>
          </c:spPr>
          <c:dLbls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Лист2!$B$53:$C$56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Лист2!$E$53:$E$56</c:f>
              <c:numCache>
                <c:formatCode>0%</c:formatCode>
                <c:ptCount val="4"/>
                <c:pt idx="0">
                  <c:v>0.21000000000000002</c:v>
                </c:pt>
                <c:pt idx="1">
                  <c:v>0.41000000000000003</c:v>
                </c:pt>
                <c:pt idx="2">
                  <c:v>0.2</c:v>
                </c:pt>
                <c:pt idx="3">
                  <c:v>0.39000000000000007</c:v>
                </c:pt>
              </c:numCache>
            </c:numRef>
          </c:val>
        </c:ser>
        <c:ser>
          <c:idx val="2"/>
          <c:order val="2"/>
          <c:tx>
            <c:strRef>
              <c:f>Лист2!$F$52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rgbClr val="FF0000"/>
            </a:solidFill>
          </c:spPr>
          <c:dLbls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Лист2!$B$53:$C$56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Лист2!$F$53:$F$56</c:f>
              <c:numCache>
                <c:formatCode>0%</c:formatCode>
                <c:ptCount val="4"/>
                <c:pt idx="0">
                  <c:v>0.75000000000000011</c:v>
                </c:pt>
                <c:pt idx="1">
                  <c:v>0.1</c:v>
                </c:pt>
                <c:pt idx="2">
                  <c:v>0.76000000000000012</c:v>
                </c:pt>
                <c:pt idx="3">
                  <c:v>9.0000000000000011E-2</c:v>
                </c:pt>
              </c:numCache>
            </c:numRef>
          </c:val>
        </c:ser>
        <c:dLbls/>
        <c:overlap val="100"/>
        <c:axId val="81434112"/>
        <c:axId val="81435648"/>
      </c:barChart>
      <c:catAx>
        <c:axId val="81434112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1435648"/>
        <c:crosses val="autoZero"/>
        <c:auto val="1"/>
        <c:lblAlgn val="ctr"/>
        <c:lblOffset val="100"/>
      </c:catAx>
      <c:valAx>
        <c:axId val="81435648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0%" sourceLinked="1"/>
        <c:tickLblPos val="nextTo"/>
        <c:crossAx val="8143411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7.9991302336270081E-2"/>
          <c:y val="0.81458233035835526"/>
          <c:w val="0.92000862587595078"/>
          <c:h val="0.18541766964164474"/>
        </c:manualLayout>
      </c:layout>
      <c:txPr>
        <a:bodyPr/>
        <a:lstStyle/>
        <a:p>
          <a:pPr>
            <a:defRPr sz="18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667346485311159"/>
          <c:y val="0.14340172520513592"/>
          <c:w val="0.69882433697843105"/>
          <c:h val="0.6959762407351564"/>
        </c:manualLayout>
      </c:layout>
      <c:pie3DChart>
        <c:varyColors val="1"/>
        <c:ser>
          <c:idx val="0"/>
          <c:order val="0"/>
          <c:tx>
            <c:strRef>
              <c:f>Лист1!$I$96</c:f>
              <c:strCache>
                <c:ptCount val="1"/>
                <c:pt idx="0">
                  <c:v>группа Ι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explosion val="25"/>
          <c:dPt>
            <c:idx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rgbClr val="00B050"/>
              </a:solidFill>
            </c:spPr>
          </c:dPt>
          <c:dPt>
            <c:idx val="2"/>
            <c:spPr>
              <a:solidFill>
                <a:srgbClr val="FFC000"/>
              </a:solidFill>
            </c:spPr>
          </c:dPt>
          <c:dPt>
            <c:idx val="3"/>
          </c:dPt>
          <c:dLbls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Лист1!$J$95:$M$95</c:f>
              <c:strCache>
                <c:ptCount val="3"/>
                <c:pt idx="0">
                  <c:v>отлично</c:v>
                </c:pt>
                <c:pt idx="1">
                  <c:v>хорошо</c:v>
                </c:pt>
                <c:pt idx="2">
                  <c:v>удовлетворительно</c:v>
                </c:pt>
              </c:strCache>
            </c:strRef>
          </c:cat>
          <c:val>
            <c:numRef>
              <c:f>Лист1!$J$96:$M$96</c:f>
              <c:numCache>
                <c:formatCode>0%</c:formatCode>
                <c:ptCount val="4"/>
                <c:pt idx="1">
                  <c:v>9.0000000000000011E-2</c:v>
                </c:pt>
                <c:pt idx="2">
                  <c:v>0.91</c:v>
                </c:pt>
              </c:numCache>
            </c:numRef>
          </c:val>
        </c:ser>
        <c:dLbls/>
      </c:pie3DChart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1.0675401145904346E-3"/>
          <c:y val="0.80444434745345761"/>
          <c:w val="0.99893245988540957"/>
          <c:h val="0.19555565254654245"/>
        </c:manualLayout>
      </c:layout>
      <c:spPr>
        <a:solidFill>
          <a:schemeClr val="bg1"/>
        </a:solidFill>
      </c:spPr>
      <c:txPr>
        <a:bodyPr/>
        <a:lstStyle/>
        <a:p>
          <a:pPr>
            <a:defRPr sz="20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6.6067178433165535E-2"/>
          <c:y val="0"/>
          <c:w val="0.93393282156683444"/>
          <c:h val="0.93661728557938018"/>
        </c:manualLayout>
      </c:layout>
      <c:pie3DChart>
        <c:varyColors val="1"/>
        <c:ser>
          <c:idx val="0"/>
          <c:order val="0"/>
          <c:tx>
            <c:strRef>
              <c:f>Лист1!$I$100</c:f>
              <c:strCache>
                <c:ptCount val="1"/>
                <c:pt idx="0">
                  <c:v>группа ΙΙ</c:v>
                </c:pt>
              </c:strCache>
            </c:strRef>
          </c:tx>
          <c:explosion val="25"/>
          <c:dPt>
            <c:idx val="0"/>
            <c:spPr>
              <a:solidFill>
                <a:srgbClr val="FF0000"/>
              </a:solidFill>
            </c:spPr>
          </c:dPt>
          <c:dPt>
            <c:idx val="1"/>
            <c:spPr>
              <a:solidFill>
                <a:srgbClr val="00B050"/>
              </a:solidFill>
            </c:spPr>
          </c:dPt>
          <c:dPt>
            <c:idx val="2"/>
            <c:spPr>
              <a:solidFill>
                <a:srgbClr val="FFC000"/>
              </a:solidFill>
            </c:spPr>
          </c:dPt>
          <c:dLbls>
            <c:dLbl>
              <c:idx val="1"/>
              <c:layout/>
              <c:tx>
                <c:rich>
                  <a:bodyPr/>
                  <a:lstStyle/>
                  <a:p>
                    <a:pPr>
                      <a:defRPr sz="2000" b="1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sz="2000" b="1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79%</a:t>
                    </a:r>
                    <a:endParaRPr lang="en-US">
                      <a:solidFill>
                        <a:schemeClr val="bg1"/>
                      </a:solidFill>
                    </a:endParaRPr>
                  </a:p>
                </c:rich>
              </c:tx>
              <c:spPr/>
              <c:showVal val="1"/>
            </c:dLbl>
            <c:txPr>
              <a:bodyPr/>
              <a:lstStyle/>
              <a:p>
                <a:pPr>
                  <a:defRPr sz="20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Лист1!$J$99:$M$99</c:f>
              <c:strCache>
                <c:ptCount val="3"/>
                <c:pt idx="0">
                  <c:v>отлично</c:v>
                </c:pt>
                <c:pt idx="1">
                  <c:v>хорошо</c:v>
                </c:pt>
                <c:pt idx="2">
                  <c:v>удовлетворительно</c:v>
                </c:pt>
              </c:strCache>
            </c:strRef>
          </c:cat>
          <c:val>
            <c:numRef>
              <c:f>Лист1!$J$100:$M$100</c:f>
              <c:numCache>
                <c:formatCode>0%</c:formatCode>
                <c:ptCount val="4"/>
                <c:pt idx="0">
                  <c:v>6.0000000000000005E-2</c:v>
                </c:pt>
                <c:pt idx="1">
                  <c:v>0.79</c:v>
                </c:pt>
                <c:pt idx="2">
                  <c:v>0.15000000000000002</c:v>
                </c:pt>
              </c:numCache>
            </c:numRef>
          </c:val>
        </c:ser>
        <c:dLbls/>
      </c:pie3DChart>
    </c:plotArea>
    <c:plotVisOnly val="1"/>
    <c:dispBlanksAs val="zero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percentStacked"/>
        <c:ser>
          <c:idx val="0"/>
          <c:order val="0"/>
          <c:tx>
            <c:strRef>
              <c:f>Лист2!$D$22</c:f>
              <c:strCache>
                <c:ptCount val="1"/>
                <c:pt idx="0">
                  <c:v>удовлетворительное</c:v>
                </c:pt>
              </c:strCache>
            </c:strRef>
          </c:tx>
          <c:spPr>
            <a:solidFill>
              <a:srgbClr val="00B050"/>
            </a:solidFill>
          </c:spPr>
          <c:dLbls>
            <c:dLbl>
              <c:idx val="1"/>
              <c:layout>
                <c:manualLayout>
                  <c:x val="6.9077972817835065E-2"/>
                  <c:y val="5.3445240091168312E-3"/>
                </c:manualLayout>
              </c:layout>
              <c:showVal val="1"/>
            </c:dLbl>
            <c:dLbl>
              <c:idx val="3"/>
              <c:layout>
                <c:manualLayout>
                  <c:x val="7.3487205125356461E-2"/>
                  <c:y val="-1.6033572027350593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Лист2!$B$23:$C$26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Лист2!$D$23:$D$26</c:f>
              <c:numCache>
                <c:formatCode>0%</c:formatCode>
                <c:ptCount val="4"/>
                <c:pt idx="0">
                  <c:v>0</c:v>
                </c:pt>
                <c:pt idx="1">
                  <c:v>0.27</c:v>
                </c:pt>
                <c:pt idx="2">
                  <c:v>0</c:v>
                </c:pt>
                <c:pt idx="3">
                  <c:v>0.33000000000000007</c:v>
                </c:pt>
              </c:numCache>
            </c:numRef>
          </c:val>
        </c:ser>
        <c:ser>
          <c:idx val="1"/>
          <c:order val="1"/>
          <c:tx>
            <c:strRef>
              <c:f>Лист2!$E$22</c:f>
              <c:strCache>
                <c:ptCount val="1"/>
                <c:pt idx="0">
                  <c:v>напряжение механизмов регуляции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0"/>
              <c:layout>
                <c:manualLayout>
                  <c:x val="6.9077972817835065E-2"/>
                  <c:y val="2.672262004558416E-3"/>
                </c:manualLayout>
              </c:layout>
              <c:showVal val="1"/>
            </c:dLbl>
            <c:dLbl>
              <c:idx val="1"/>
              <c:layout>
                <c:manualLayout>
                  <c:x val="6.9077972817835065E-2"/>
                  <c:y val="8.016786013675203E-3"/>
                </c:manualLayout>
              </c:layout>
              <c:showVal val="1"/>
            </c:dLbl>
            <c:dLbl>
              <c:idx val="2"/>
              <c:layout>
                <c:manualLayout>
                  <c:x val="7.2017461022849283E-2"/>
                  <c:y val="8.0167860136751545E-3"/>
                </c:manualLayout>
              </c:layout>
              <c:showVal val="1"/>
            </c:dLbl>
            <c:dLbl>
              <c:idx val="3"/>
              <c:layout>
                <c:manualLayout>
                  <c:x val="7.3487205125356461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Лист2!$B$23:$C$26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Лист2!$E$23:$E$26</c:f>
              <c:numCache>
                <c:formatCode>0%</c:formatCode>
                <c:ptCount val="4"/>
                <c:pt idx="0">
                  <c:v>0.39000000000000007</c:v>
                </c:pt>
                <c:pt idx="1">
                  <c:v>0.56999999999999995</c:v>
                </c:pt>
                <c:pt idx="2">
                  <c:v>0.45</c:v>
                </c:pt>
                <c:pt idx="3">
                  <c:v>0.55000000000000004</c:v>
                </c:pt>
              </c:numCache>
            </c:numRef>
          </c:val>
        </c:ser>
        <c:ser>
          <c:idx val="2"/>
          <c:order val="2"/>
          <c:tx>
            <c:strRef>
              <c:f>Лист2!$F$22</c:f>
              <c:strCache>
                <c:ptCount val="1"/>
                <c:pt idx="0">
                  <c:v>неудовлетворительное</c:v>
                </c:pt>
              </c:strCache>
            </c:strRef>
          </c:tx>
          <c:spPr>
            <a:solidFill>
              <a:srgbClr val="FF0000"/>
            </a:solidFill>
          </c:spPr>
          <c:dLbls>
            <c:dLbl>
              <c:idx val="0"/>
              <c:layout>
                <c:manualLayout>
                  <c:x val="6.7608228715327928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6.9077972817835065E-2"/>
                  <c:y val="-2.6722830459915234E-2"/>
                </c:manualLayout>
              </c:layout>
              <c:showVal val="1"/>
            </c:dLbl>
            <c:dLbl>
              <c:idx val="2"/>
              <c:layout>
                <c:manualLayout>
                  <c:x val="7.2017461022849283E-2"/>
                  <c:y val="2.672262004558416E-3"/>
                </c:manualLayout>
              </c:layout>
              <c:showVal val="1"/>
            </c:dLbl>
            <c:dLbl>
              <c:idx val="3"/>
              <c:layout>
                <c:manualLayout>
                  <c:x val="7.3487205125356461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multiLvlStrRef>
              <c:f>Лист2!$B$23:$C$26</c:f>
              <c:multiLvlStrCache>
                <c:ptCount val="4"/>
                <c:lvl>
                  <c:pt idx="0">
                    <c:v>группа Ι</c:v>
                  </c:pt>
                  <c:pt idx="1">
                    <c:v>группа ΙΙ</c:v>
                  </c:pt>
                  <c:pt idx="2">
                    <c:v>группа Ι</c:v>
                  </c:pt>
                  <c:pt idx="3">
                    <c:v>группа ΙΙ</c:v>
                  </c:pt>
                </c:lvl>
                <c:lvl>
                  <c:pt idx="0">
                    <c:v>1 класс</c:v>
                  </c:pt>
                  <c:pt idx="2">
                    <c:v>2 класс</c:v>
                  </c:pt>
                </c:lvl>
              </c:multiLvlStrCache>
            </c:multiLvlStrRef>
          </c:cat>
          <c:val>
            <c:numRef>
              <c:f>Лист2!$F$23:$F$26</c:f>
              <c:numCache>
                <c:formatCode>0%</c:formatCode>
                <c:ptCount val="4"/>
                <c:pt idx="0">
                  <c:v>0.6100000000000001</c:v>
                </c:pt>
                <c:pt idx="1">
                  <c:v>0.16</c:v>
                </c:pt>
                <c:pt idx="2">
                  <c:v>0.55000000000000004</c:v>
                </c:pt>
                <c:pt idx="3">
                  <c:v>0.12000000000000001</c:v>
                </c:pt>
              </c:numCache>
            </c:numRef>
          </c:val>
        </c:ser>
        <c:dLbls/>
        <c:shape val="cylinder"/>
        <c:axId val="81565184"/>
        <c:axId val="81566720"/>
        <c:axId val="0"/>
      </c:bar3DChart>
      <c:catAx>
        <c:axId val="81565184"/>
        <c:scaling>
          <c:orientation val="minMax"/>
        </c:scaling>
        <c:axPos val="b"/>
        <c:tickLblPos val="nextTo"/>
        <c:txPr>
          <a:bodyPr/>
          <a:lstStyle/>
          <a:p>
            <a:pPr>
              <a:defRPr sz="18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1566720"/>
        <c:crosses val="autoZero"/>
        <c:auto val="1"/>
        <c:lblAlgn val="ctr"/>
        <c:lblOffset val="100"/>
      </c:catAx>
      <c:valAx>
        <c:axId val="81566720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0%" sourceLinked="1"/>
        <c:tickLblPos val="nextTo"/>
        <c:crossAx val="815651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8812720521474624"/>
          <c:y val="0.21453718257169976"/>
          <c:w val="0.27857548873879912"/>
          <c:h val="0.62232953169137872"/>
        </c:manualLayout>
      </c:layout>
      <c:txPr>
        <a:bodyPr/>
        <a:lstStyle/>
        <a:p>
          <a:pPr>
            <a:defRPr sz="20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CD5E89-A8FD-41B5-ABF6-3F7071E9A253}" type="doc">
      <dgm:prSet loTypeId="urn:microsoft.com/office/officeart/2005/8/layout/list1" loCatId="list" qsTypeId="urn:microsoft.com/office/officeart/2005/8/quickstyle/3d1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2EEC67B1-4A1A-4DED-887C-A69A0AFB4DB6}">
      <dgm:prSet custT="1"/>
      <dgm:spPr/>
      <dgm:t>
        <a:bodyPr/>
        <a:lstStyle/>
        <a:p>
          <a:pPr rtl="0"/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rPr>
            <a:t>Нейродинамические показатели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DF537FCC-D81F-4AEA-A914-B3EA3590A7F7}" type="parTrans" cxnId="{131B8E11-90F6-4E66-8CC0-95C47BEA0782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325A5EA0-30A6-492C-890F-20882F4B76BA}" type="sibTrans" cxnId="{131B8E11-90F6-4E66-8CC0-95C47BEA0782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7F48912D-1857-4759-8DB7-1C4A205CAFFD}">
      <dgm:prSet custT="1"/>
      <dgm:spPr/>
      <dgm:t>
        <a:bodyPr anchor="ctr"/>
        <a:lstStyle/>
        <a:p>
          <a:pPr rtl="0"/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rPr>
            <a:t>Скорость   зрительно-моторной     реакции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348390DE-20CC-493D-8A9C-CE3961E47F5E}" type="parTrans" cxnId="{2232E8CE-4662-4A3F-BD1D-B5C9D71D70B9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E5B7AE49-3CA5-475E-A83F-34423ECDB231}" type="sibTrans" cxnId="{2232E8CE-4662-4A3F-BD1D-B5C9D71D70B9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65DAA39C-F933-476F-8DD1-6B6845CCDD7F}">
      <dgm:prSet custT="1"/>
      <dgm:spPr/>
      <dgm:t>
        <a:bodyPr/>
        <a:lstStyle/>
        <a:p>
          <a:pPr rtl="0"/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rPr>
            <a:t>Уравновешенность нервных  процессов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A63815A8-8787-4FB8-BEA6-AA5648201B40}" type="parTrans" cxnId="{C34FE1BF-A0C4-451F-939D-8C20A36AB9D8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CFDED7AA-9857-4449-8A3B-38F083A1C0EE}" type="sibTrans" cxnId="{C34FE1BF-A0C4-451F-939D-8C20A36AB9D8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FE753297-1FF6-40C5-B356-73D44904BF6D}">
      <dgm:prSet custT="1"/>
      <dgm:spPr/>
      <dgm:t>
        <a:bodyPr/>
        <a:lstStyle/>
        <a:p>
          <a:pPr rtl="0"/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rPr>
            <a:t>Объем  кратковременной образной  памяти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0128A845-AC14-4460-85E7-65AAEC8F1577}" type="parTrans" cxnId="{6991AA87-028C-4BB0-A7FC-D499E91A1D05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2ED0920E-BD1F-4BEB-98C9-9EB561FC238E}" type="sibTrans" cxnId="{6991AA87-028C-4BB0-A7FC-D499E91A1D05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37E5FC61-A8B9-484B-93C6-6CD46A52EE3E}">
      <dgm:prSet custT="1"/>
      <dgm:spPr/>
      <dgm:t>
        <a:bodyPr/>
        <a:lstStyle/>
        <a:p>
          <a:pPr rtl="0"/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rPr>
            <a:t>Психодинамические показатели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947A6DB6-5748-408D-9BBE-3CF5FB157714}" type="parTrans" cxnId="{E552923E-326C-4ABE-8FE6-3EE8DB04E1F8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EDF9FC19-F359-44A8-9ED0-4CF27E893225}" type="sibTrans" cxnId="{E552923E-326C-4ABE-8FE6-3EE8DB04E1F8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B8C088F0-1B5E-4508-B233-FE8050CDA18E}">
      <dgm:prSet custT="1"/>
      <dgm:spPr/>
      <dgm:t>
        <a:bodyPr/>
        <a:lstStyle/>
        <a:p>
          <a:pPr rtl="0"/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rPr>
            <a:t>Объем  внимания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BA50901C-F5B1-4A1D-801D-2F865EB8B881}" type="parTrans" cxnId="{74E641B1-A8AF-4AF6-8EBE-7B6CB01804FC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FCB916DA-7674-401B-A1ED-7E5B1B142EDC}" type="sibTrans" cxnId="{74E641B1-A8AF-4AF6-8EBE-7B6CB01804FC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934AD767-AD30-4F87-8644-A64A42CEF09B}">
      <dgm:prSet custT="1"/>
      <dgm:spPr/>
      <dgm:t>
        <a:bodyPr/>
        <a:lstStyle/>
        <a:p>
          <a:pPr rtl="0"/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 Математический анализ показателей ВРС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D926BEEB-B924-4C3B-BA4A-212F5DD3F6DB}" type="parTrans" cxnId="{D94AB5B8-0FE2-477A-B012-028161619F5A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D7EBFFB0-D779-45EC-AE2B-3ABBF1D980FF}" type="sibTrans" cxnId="{D94AB5B8-0FE2-477A-B012-028161619F5A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DC9DAEC9-DFA7-47D4-8469-2A482B8CB098}">
      <dgm:prSet custT="1"/>
      <dgm:spPr/>
      <dgm:t>
        <a:bodyPr/>
        <a:lstStyle/>
        <a:p>
          <a:pPr rtl="0"/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Вариабельность сердечного ритма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3CECF352-B485-4A1C-BD31-107878AC274D}" type="parTrans" cxnId="{C07C449B-4837-4A0B-AF51-D484838A9C08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89529DFD-9230-4882-941A-C519FE15AA2A}" type="sibTrans" cxnId="{C07C449B-4837-4A0B-AF51-D484838A9C08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18A13830-83C4-42DD-A7BC-F791088E9A8F}">
      <dgm:prSet custT="1"/>
      <dgm:spPr/>
      <dgm:t>
        <a:bodyPr/>
        <a:lstStyle/>
        <a:p>
          <a:pPr rtl="0"/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Математические методы 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816F809A-91C4-4392-871A-7CB0E51656AF}" type="parTrans" cxnId="{7995D4DE-F100-45CB-8DA9-630CDE4A92E6}">
      <dgm:prSet/>
      <dgm:spPr/>
      <dgm:t>
        <a:bodyPr/>
        <a:lstStyle/>
        <a:p>
          <a:endParaRPr lang="ru-RU"/>
        </a:p>
      </dgm:t>
    </dgm:pt>
    <dgm:pt modelId="{1FBCA547-FE19-44AE-996A-CAB96D4F3D58}" type="sibTrans" cxnId="{7995D4DE-F100-45CB-8DA9-630CDE4A92E6}">
      <dgm:prSet/>
      <dgm:spPr/>
      <dgm:t>
        <a:bodyPr/>
        <a:lstStyle/>
        <a:p>
          <a:endParaRPr lang="ru-RU"/>
        </a:p>
      </dgm:t>
    </dgm:pt>
    <dgm:pt modelId="{3945DB97-09E5-4303-9BD3-3F7553730189}">
      <dgm:prSet custT="1"/>
      <dgm:spPr/>
      <dgm:t>
        <a:bodyPr/>
        <a:lstStyle/>
        <a:p>
          <a:pPr rtl="0"/>
          <a:r>
            <a:rPr lang="en-US" sz="18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Statistica</a:t>
          </a:r>
          <a:r>
            <a:rPr 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 6.0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7E72190F-BAA3-4A2E-A344-8866A4660612}" type="parTrans" cxnId="{A002F324-849C-4A29-8677-0A95783A1A42}">
      <dgm:prSet/>
      <dgm:spPr/>
      <dgm:t>
        <a:bodyPr/>
        <a:lstStyle/>
        <a:p>
          <a:endParaRPr lang="ru-RU"/>
        </a:p>
      </dgm:t>
    </dgm:pt>
    <dgm:pt modelId="{C77687B8-4312-4925-8B13-4A88A899CE80}" type="sibTrans" cxnId="{A002F324-849C-4A29-8677-0A95783A1A42}">
      <dgm:prSet/>
      <dgm:spPr/>
      <dgm:t>
        <a:bodyPr/>
        <a:lstStyle/>
        <a:p>
          <a:endParaRPr lang="ru-RU"/>
        </a:p>
      </dgm:t>
    </dgm:pt>
    <dgm:pt modelId="{FB253EFC-C928-4FFF-B37A-9F9A25D080D2}" type="pres">
      <dgm:prSet presAssocID="{B7CD5E89-A8FD-41B5-ABF6-3F7071E9A25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EE2275-80DB-4F4D-B649-A0C08114E84B}" type="pres">
      <dgm:prSet presAssocID="{2EEC67B1-4A1A-4DED-887C-A69A0AFB4DB6}" presName="parentLin" presStyleCnt="0"/>
      <dgm:spPr/>
    </dgm:pt>
    <dgm:pt modelId="{9674144A-5054-4A7E-A89E-FEF727790F95}" type="pres">
      <dgm:prSet presAssocID="{2EEC67B1-4A1A-4DED-887C-A69A0AFB4DB6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6A670464-F9F4-4D21-AC0C-4A902B55AC55}" type="pres">
      <dgm:prSet presAssocID="{2EEC67B1-4A1A-4DED-887C-A69A0AFB4DB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694E6D-DECB-4DED-9D2E-34EE409093E2}" type="pres">
      <dgm:prSet presAssocID="{2EEC67B1-4A1A-4DED-887C-A69A0AFB4DB6}" presName="negativeSpace" presStyleCnt="0"/>
      <dgm:spPr/>
    </dgm:pt>
    <dgm:pt modelId="{2DEEEDAD-C10B-471E-AC54-8439CB25E28D}" type="pres">
      <dgm:prSet presAssocID="{2EEC67B1-4A1A-4DED-887C-A69A0AFB4DB6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210BDD-564E-493D-B6FE-A8F9805BA434}" type="pres">
      <dgm:prSet presAssocID="{325A5EA0-30A6-492C-890F-20882F4B76BA}" presName="spaceBetweenRectangles" presStyleCnt="0"/>
      <dgm:spPr/>
    </dgm:pt>
    <dgm:pt modelId="{FC7B739E-B7D1-4A01-86FF-E904D4B327FB}" type="pres">
      <dgm:prSet presAssocID="{37E5FC61-A8B9-484B-93C6-6CD46A52EE3E}" presName="parentLin" presStyleCnt="0"/>
      <dgm:spPr/>
    </dgm:pt>
    <dgm:pt modelId="{0E79EE00-617F-4CF5-AC68-5993A3832388}" type="pres">
      <dgm:prSet presAssocID="{37E5FC61-A8B9-484B-93C6-6CD46A52EE3E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A9A68E4F-C05C-431C-B0CF-B8EED3931656}" type="pres">
      <dgm:prSet presAssocID="{37E5FC61-A8B9-484B-93C6-6CD46A52EE3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4EAF8E-879D-4933-8CD8-43E1B8BED5B7}" type="pres">
      <dgm:prSet presAssocID="{37E5FC61-A8B9-484B-93C6-6CD46A52EE3E}" presName="negativeSpace" presStyleCnt="0"/>
      <dgm:spPr/>
    </dgm:pt>
    <dgm:pt modelId="{F7B30797-39DA-4A2F-9E34-6CB7C5F893C8}" type="pres">
      <dgm:prSet presAssocID="{37E5FC61-A8B9-484B-93C6-6CD46A52EE3E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3D5C0-CB4B-49CE-959F-F5A3F15C100C}" type="pres">
      <dgm:prSet presAssocID="{EDF9FC19-F359-44A8-9ED0-4CF27E893225}" presName="spaceBetweenRectangles" presStyleCnt="0"/>
      <dgm:spPr/>
    </dgm:pt>
    <dgm:pt modelId="{4087AAA1-E20A-48DD-8F58-915395E449EF}" type="pres">
      <dgm:prSet presAssocID="{DC9DAEC9-DFA7-47D4-8469-2A482B8CB098}" presName="parentLin" presStyleCnt="0"/>
      <dgm:spPr/>
    </dgm:pt>
    <dgm:pt modelId="{039ED975-46D3-46CE-BAC3-80A62919E8A8}" type="pres">
      <dgm:prSet presAssocID="{DC9DAEC9-DFA7-47D4-8469-2A482B8CB098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65F0E13D-70D5-4376-9317-ECF4BD00FD04}" type="pres">
      <dgm:prSet presAssocID="{DC9DAEC9-DFA7-47D4-8469-2A482B8CB09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3C707D-6295-433A-8331-19583CCB4128}" type="pres">
      <dgm:prSet presAssocID="{DC9DAEC9-DFA7-47D4-8469-2A482B8CB098}" presName="negativeSpace" presStyleCnt="0"/>
      <dgm:spPr/>
    </dgm:pt>
    <dgm:pt modelId="{0F708351-343E-4001-A083-F39A8432AB88}" type="pres">
      <dgm:prSet presAssocID="{DC9DAEC9-DFA7-47D4-8469-2A482B8CB098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5FA6CE-13A2-4503-8BAB-70476D309A8F}" type="pres">
      <dgm:prSet presAssocID="{89529DFD-9230-4882-941A-C519FE15AA2A}" presName="spaceBetweenRectangles" presStyleCnt="0"/>
      <dgm:spPr/>
    </dgm:pt>
    <dgm:pt modelId="{127D5BBB-42C2-4EA9-B39A-A4D37BAACFAF}" type="pres">
      <dgm:prSet presAssocID="{18A13830-83C4-42DD-A7BC-F791088E9A8F}" presName="parentLin" presStyleCnt="0"/>
      <dgm:spPr/>
    </dgm:pt>
    <dgm:pt modelId="{8362A3D0-CDBE-4D1E-A53D-EC7FEF6190C5}" type="pres">
      <dgm:prSet presAssocID="{18A13830-83C4-42DD-A7BC-F791088E9A8F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57680338-9ECC-4F1B-86D7-C18CBCEA58F6}" type="pres">
      <dgm:prSet presAssocID="{18A13830-83C4-42DD-A7BC-F791088E9A8F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D4F336-B1BE-47D6-84D1-1F0069D11821}" type="pres">
      <dgm:prSet presAssocID="{18A13830-83C4-42DD-A7BC-F791088E9A8F}" presName="negativeSpace" presStyleCnt="0"/>
      <dgm:spPr/>
    </dgm:pt>
    <dgm:pt modelId="{50FEBFBA-B761-4C19-B0D1-9E8451F4F73A}" type="pres">
      <dgm:prSet presAssocID="{18A13830-83C4-42DD-A7BC-F791088E9A8F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E641B1-A8AF-4AF6-8EBE-7B6CB01804FC}" srcId="{37E5FC61-A8B9-484B-93C6-6CD46A52EE3E}" destId="{B8C088F0-1B5E-4508-B233-FE8050CDA18E}" srcOrd="0" destOrd="0" parTransId="{BA50901C-F5B1-4A1D-801D-2F865EB8B881}" sibTransId="{FCB916DA-7674-401B-A1ED-7E5B1B142EDC}"/>
    <dgm:cxn modelId="{6EAC604F-6B1B-48AF-8C3D-78A13A1A92BA}" type="presOf" srcId="{B7CD5E89-A8FD-41B5-ABF6-3F7071E9A253}" destId="{FB253EFC-C928-4FFF-B37A-9F9A25D080D2}" srcOrd="0" destOrd="0" presId="urn:microsoft.com/office/officeart/2005/8/layout/list1"/>
    <dgm:cxn modelId="{6991AA87-028C-4BB0-A7FC-D499E91A1D05}" srcId="{37E5FC61-A8B9-484B-93C6-6CD46A52EE3E}" destId="{FE753297-1FF6-40C5-B356-73D44904BF6D}" srcOrd="1" destOrd="0" parTransId="{0128A845-AC14-4460-85E7-65AAEC8F1577}" sibTransId="{2ED0920E-BD1F-4BEB-98C9-9EB561FC238E}"/>
    <dgm:cxn modelId="{C07C449B-4837-4A0B-AF51-D484838A9C08}" srcId="{B7CD5E89-A8FD-41B5-ABF6-3F7071E9A253}" destId="{DC9DAEC9-DFA7-47D4-8469-2A482B8CB098}" srcOrd="2" destOrd="0" parTransId="{3CECF352-B485-4A1C-BD31-107878AC274D}" sibTransId="{89529DFD-9230-4882-941A-C519FE15AA2A}"/>
    <dgm:cxn modelId="{15CD37C4-E3A0-401D-BBCB-9AC36DD5F893}" type="presOf" srcId="{FE753297-1FF6-40C5-B356-73D44904BF6D}" destId="{F7B30797-39DA-4A2F-9E34-6CB7C5F893C8}" srcOrd="0" destOrd="1" presId="urn:microsoft.com/office/officeart/2005/8/layout/list1"/>
    <dgm:cxn modelId="{2232E8CE-4662-4A3F-BD1D-B5C9D71D70B9}" srcId="{2EEC67B1-4A1A-4DED-887C-A69A0AFB4DB6}" destId="{7F48912D-1857-4759-8DB7-1C4A205CAFFD}" srcOrd="0" destOrd="0" parTransId="{348390DE-20CC-493D-8A9C-CE3961E47F5E}" sibTransId="{E5B7AE49-3CA5-475E-A83F-34423ECDB231}"/>
    <dgm:cxn modelId="{236D19B6-51E2-4EB8-B1A7-F25F78137C6D}" type="presOf" srcId="{65DAA39C-F933-476F-8DD1-6B6845CCDD7F}" destId="{2DEEEDAD-C10B-471E-AC54-8439CB25E28D}" srcOrd="0" destOrd="1" presId="urn:microsoft.com/office/officeart/2005/8/layout/list1"/>
    <dgm:cxn modelId="{E552923E-326C-4ABE-8FE6-3EE8DB04E1F8}" srcId="{B7CD5E89-A8FD-41B5-ABF6-3F7071E9A253}" destId="{37E5FC61-A8B9-484B-93C6-6CD46A52EE3E}" srcOrd="1" destOrd="0" parTransId="{947A6DB6-5748-408D-9BBE-3CF5FB157714}" sibTransId="{EDF9FC19-F359-44A8-9ED0-4CF27E893225}"/>
    <dgm:cxn modelId="{8A663276-9EAB-4D5D-BBE5-CA39D0E3D526}" type="presOf" srcId="{2EEC67B1-4A1A-4DED-887C-A69A0AFB4DB6}" destId="{9674144A-5054-4A7E-A89E-FEF727790F95}" srcOrd="0" destOrd="0" presId="urn:microsoft.com/office/officeart/2005/8/layout/list1"/>
    <dgm:cxn modelId="{09A28861-1D4B-4555-83F8-CA470A9DAD71}" type="presOf" srcId="{DC9DAEC9-DFA7-47D4-8469-2A482B8CB098}" destId="{65F0E13D-70D5-4376-9317-ECF4BD00FD04}" srcOrd="1" destOrd="0" presId="urn:microsoft.com/office/officeart/2005/8/layout/list1"/>
    <dgm:cxn modelId="{60DEC685-6472-4BC5-947C-5D59501DFC58}" type="presOf" srcId="{2EEC67B1-4A1A-4DED-887C-A69A0AFB4DB6}" destId="{6A670464-F9F4-4D21-AC0C-4A902B55AC55}" srcOrd="1" destOrd="0" presId="urn:microsoft.com/office/officeart/2005/8/layout/list1"/>
    <dgm:cxn modelId="{F7B3AC79-4A92-41AF-8011-AED5E0BD9A0C}" type="presOf" srcId="{37E5FC61-A8B9-484B-93C6-6CD46A52EE3E}" destId="{0E79EE00-617F-4CF5-AC68-5993A3832388}" srcOrd="0" destOrd="0" presId="urn:microsoft.com/office/officeart/2005/8/layout/list1"/>
    <dgm:cxn modelId="{A002F324-849C-4A29-8677-0A95783A1A42}" srcId="{18A13830-83C4-42DD-A7BC-F791088E9A8F}" destId="{3945DB97-09E5-4303-9BD3-3F7553730189}" srcOrd="0" destOrd="0" parTransId="{7E72190F-BAA3-4A2E-A344-8866A4660612}" sibTransId="{C77687B8-4312-4925-8B13-4A88A899CE80}"/>
    <dgm:cxn modelId="{11C80180-581A-48C2-A8D3-D04254B12D8D}" type="presOf" srcId="{18A13830-83C4-42DD-A7BC-F791088E9A8F}" destId="{57680338-9ECC-4F1B-86D7-C18CBCEA58F6}" srcOrd="1" destOrd="0" presId="urn:microsoft.com/office/officeart/2005/8/layout/list1"/>
    <dgm:cxn modelId="{7995D4DE-F100-45CB-8DA9-630CDE4A92E6}" srcId="{B7CD5E89-A8FD-41B5-ABF6-3F7071E9A253}" destId="{18A13830-83C4-42DD-A7BC-F791088E9A8F}" srcOrd="3" destOrd="0" parTransId="{816F809A-91C4-4392-871A-7CB0E51656AF}" sibTransId="{1FBCA547-FE19-44AE-996A-CAB96D4F3D58}"/>
    <dgm:cxn modelId="{A926E20C-D188-4EE6-B7CD-F7091BAA1C35}" type="presOf" srcId="{B8C088F0-1B5E-4508-B233-FE8050CDA18E}" destId="{F7B30797-39DA-4A2F-9E34-6CB7C5F893C8}" srcOrd="0" destOrd="0" presId="urn:microsoft.com/office/officeart/2005/8/layout/list1"/>
    <dgm:cxn modelId="{A2503499-AA47-416C-9542-6B908833C0B3}" type="presOf" srcId="{7F48912D-1857-4759-8DB7-1C4A205CAFFD}" destId="{2DEEEDAD-C10B-471E-AC54-8439CB25E28D}" srcOrd="0" destOrd="0" presId="urn:microsoft.com/office/officeart/2005/8/layout/list1"/>
    <dgm:cxn modelId="{131B8E11-90F6-4E66-8CC0-95C47BEA0782}" srcId="{B7CD5E89-A8FD-41B5-ABF6-3F7071E9A253}" destId="{2EEC67B1-4A1A-4DED-887C-A69A0AFB4DB6}" srcOrd="0" destOrd="0" parTransId="{DF537FCC-D81F-4AEA-A914-B3EA3590A7F7}" sibTransId="{325A5EA0-30A6-492C-890F-20882F4B76BA}"/>
    <dgm:cxn modelId="{F780F978-793E-40F3-9594-51D473DE542D}" type="presOf" srcId="{DC9DAEC9-DFA7-47D4-8469-2A482B8CB098}" destId="{039ED975-46D3-46CE-BAC3-80A62919E8A8}" srcOrd="0" destOrd="0" presId="urn:microsoft.com/office/officeart/2005/8/layout/list1"/>
    <dgm:cxn modelId="{C34FE1BF-A0C4-451F-939D-8C20A36AB9D8}" srcId="{2EEC67B1-4A1A-4DED-887C-A69A0AFB4DB6}" destId="{65DAA39C-F933-476F-8DD1-6B6845CCDD7F}" srcOrd="1" destOrd="0" parTransId="{A63815A8-8787-4FB8-BEA6-AA5648201B40}" sibTransId="{CFDED7AA-9857-4449-8A3B-38F083A1C0EE}"/>
    <dgm:cxn modelId="{2208418F-6F4E-42E8-8A12-3EC9F2C15D0F}" type="presOf" srcId="{18A13830-83C4-42DD-A7BC-F791088E9A8F}" destId="{8362A3D0-CDBE-4D1E-A53D-EC7FEF6190C5}" srcOrd="0" destOrd="0" presId="urn:microsoft.com/office/officeart/2005/8/layout/list1"/>
    <dgm:cxn modelId="{37022FA2-5587-4585-A81C-1CBD16205D4D}" type="presOf" srcId="{37E5FC61-A8B9-484B-93C6-6CD46A52EE3E}" destId="{A9A68E4F-C05C-431C-B0CF-B8EED3931656}" srcOrd="1" destOrd="0" presId="urn:microsoft.com/office/officeart/2005/8/layout/list1"/>
    <dgm:cxn modelId="{C345BE3C-14F3-4829-8934-083B26FC5683}" type="presOf" srcId="{3945DB97-09E5-4303-9BD3-3F7553730189}" destId="{50FEBFBA-B761-4C19-B0D1-9E8451F4F73A}" srcOrd="0" destOrd="0" presId="urn:microsoft.com/office/officeart/2005/8/layout/list1"/>
    <dgm:cxn modelId="{D94AB5B8-0FE2-477A-B012-028161619F5A}" srcId="{DC9DAEC9-DFA7-47D4-8469-2A482B8CB098}" destId="{934AD767-AD30-4F87-8644-A64A42CEF09B}" srcOrd="0" destOrd="0" parTransId="{D926BEEB-B924-4C3B-BA4A-212F5DD3F6DB}" sibTransId="{D7EBFFB0-D779-45EC-AE2B-3ABBF1D980FF}"/>
    <dgm:cxn modelId="{BD80C15D-01D2-421D-9957-E2D60AB22E18}" type="presOf" srcId="{934AD767-AD30-4F87-8644-A64A42CEF09B}" destId="{0F708351-343E-4001-A083-F39A8432AB88}" srcOrd="0" destOrd="0" presId="urn:microsoft.com/office/officeart/2005/8/layout/list1"/>
    <dgm:cxn modelId="{34F11D62-EDF0-4C61-9FDC-E9B70EFFEB10}" type="presParOf" srcId="{FB253EFC-C928-4FFF-B37A-9F9A25D080D2}" destId="{50EE2275-80DB-4F4D-B649-A0C08114E84B}" srcOrd="0" destOrd="0" presId="urn:microsoft.com/office/officeart/2005/8/layout/list1"/>
    <dgm:cxn modelId="{E1E3DA08-21C3-4B89-9B15-38E7225AD61C}" type="presParOf" srcId="{50EE2275-80DB-4F4D-B649-A0C08114E84B}" destId="{9674144A-5054-4A7E-A89E-FEF727790F95}" srcOrd="0" destOrd="0" presId="urn:microsoft.com/office/officeart/2005/8/layout/list1"/>
    <dgm:cxn modelId="{08993668-F307-4F7E-9C10-5F783FA6003D}" type="presParOf" srcId="{50EE2275-80DB-4F4D-B649-A0C08114E84B}" destId="{6A670464-F9F4-4D21-AC0C-4A902B55AC55}" srcOrd="1" destOrd="0" presId="urn:microsoft.com/office/officeart/2005/8/layout/list1"/>
    <dgm:cxn modelId="{92915874-CDFF-4FC1-8A46-8E7DC73B2B70}" type="presParOf" srcId="{FB253EFC-C928-4FFF-B37A-9F9A25D080D2}" destId="{FA694E6D-DECB-4DED-9D2E-34EE409093E2}" srcOrd="1" destOrd="0" presId="urn:microsoft.com/office/officeart/2005/8/layout/list1"/>
    <dgm:cxn modelId="{3EF8A42F-CD0D-42DC-BDAA-D7F4EE2082BC}" type="presParOf" srcId="{FB253EFC-C928-4FFF-B37A-9F9A25D080D2}" destId="{2DEEEDAD-C10B-471E-AC54-8439CB25E28D}" srcOrd="2" destOrd="0" presId="urn:microsoft.com/office/officeart/2005/8/layout/list1"/>
    <dgm:cxn modelId="{6741BB7A-7F7C-4357-9099-02EA73CE431C}" type="presParOf" srcId="{FB253EFC-C928-4FFF-B37A-9F9A25D080D2}" destId="{67210BDD-564E-493D-B6FE-A8F9805BA434}" srcOrd="3" destOrd="0" presId="urn:microsoft.com/office/officeart/2005/8/layout/list1"/>
    <dgm:cxn modelId="{BD436724-D1FC-442D-B768-DB278A88D6AE}" type="presParOf" srcId="{FB253EFC-C928-4FFF-B37A-9F9A25D080D2}" destId="{FC7B739E-B7D1-4A01-86FF-E904D4B327FB}" srcOrd="4" destOrd="0" presId="urn:microsoft.com/office/officeart/2005/8/layout/list1"/>
    <dgm:cxn modelId="{502307A1-E13C-4BC6-90D1-463BE106E087}" type="presParOf" srcId="{FC7B739E-B7D1-4A01-86FF-E904D4B327FB}" destId="{0E79EE00-617F-4CF5-AC68-5993A3832388}" srcOrd="0" destOrd="0" presId="urn:microsoft.com/office/officeart/2005/8/layout/list1"/>
    <dgm:cxn modelId="{8C918E61-32A6-4128-B9D8-4ADFB8F509AC}" type="presParOf" srcId="{FC7B739E-B7D1-4A01-86FF-E904D4B327FB}" destId="{A9A68E4F-C05C-431C-B0CF-B8EED3931656}" srcOrd="1" destOrd="0" presId="urn:microsoft.com/office/officeart/2005/8/layout/list1"/>
    <dgm:cxn modelId="{DFEF0B98-5EFD-41D0-8205-5391E518B184}" type="presParOf" srcId="{FB253EFC-C928-4FFF-B37A-9F9A25D080D2}" destId="{8F4EAF8E-879D-4933-8CD8-43E1B8BED5B7}" srcOrd="5" destOrd="0" presId="urn:microsoft.com/office/officeart/2005/8/layout/list1"/>
    <dgm:cxn modelId="{6B6A4602-4D88-4B2B-A70E-1EA350380072}" type="presParOf" srcId="{FB253EFC-C928-4FFF-B37A-9F9A25D080D2}" destId="{F7B30797-39DA-4A2F-9E34-6CB7C5F893C8}" srcOrd="6" destOrd="0" presId="urn:microsoft.com/office/officeart/2005/8/layout/list1"/>
    <dgm:cxn modelId="{C09FD6EF-25AA-429A-8CCA-E57EFE520612}" type="presParOf" srcId="{FB253EFC-C928-4FFF-B37A-9F9A25D080D2}" destId="{E603D5C0-CB4B-49CE-959F-F5A3F15C100C}" srcOrd="7" destOrd="0" presId="urn:microsoft.com/office/officeart/2005/8/layout/list1"/>
    <dgm:cxn modelId="{C2CA0167-A4FD-4E07-8380-8E2A46B7807F}" type="presParOf" srcId="{FB253EFC-C928-4FFF-B37A-9F9A25D080D2}" destId="{4087AAA1-E20A-48DD-8F58-915395E449EF}" srcOrd="8" destOrd="0" presId="urn:microsoft.com/office/officeart/2005/8/layout/list1"/>
    <dgm:cxn modelId="{A9176152-31E4-4488-BDDC-E2ACB72CB4C0}" type="presParOf" srcId="{4087AAA1-E20A-48DD-8F58-915395E449EF}" destId="{039ED975-46D3-46CE-BAC3-80A62919E8A8}" srcOrd="0" destOrd="0" presId="urn:microsoft.com/office/officeart/2005/8/layout/list1"/>
    <dgm:cxn modelId="{3188B940-A737-43B1-A160-9452492DB64F}" type="presParOf" srcId="{4087AAA1-E20A-48DD-8F58-915395E449EF}" destId="{65F0E13D-70D5-4376-9317-ECF4BD00FD04}" srcOrd="1" destOrd="0" presId="urn:microsoft.com/office/officeart/2005/8/layout/list1"/>
    <dgm:cxn modelId="{CEA8F24D-A1EF-4543-B252-E30FDC78BE62}" type="presParOf" srcId="{FB253EFC-C928-4FFF-B37A-9F9A25D080D2}" destId="{AD3C707D-6295-433A-8331-19583CCB4128}" srcOrd="9" destOrd="0" presId="urn:microsoft.com/office/officeart/2005/8/layout/list1"/>
    <dgm:cxn modelId="{2CCEE08A-AF0E-4FAF-AA6C-FAE2921B53FF}" type="presParOf" srcId="{FB253EFC-C928-4FFF-B37A-9F9A25D080D2}" destId="{0F708351-343E-4001-A083-F39A8432AB88}" srcOrd="10" destOrd="0" presId="urn:microsoft.com/office/officeart/2005/8/layout/list1"/>
    <dgm:cxn modelId="{17BD9BA7-865E-4C5F-BFC9-00439DCA9A70}" type="presParOf" srcId="{FB253EFC-C928-4FFF-B37A-9F9A25D080D2}" destId="{C15FA6CE-13A2-4503-8BAB-70476D309A8F}" srcOrd="11" destOrd="0" presId="urn:microsoft.com/office/officeart/2005/8/layout/list1"/>
    <dgm:cxn modelId="{F5F49B81-5097-40BE-BC74-E0A3186311CC}" type="presParOf" srcId="{FB253EFC-C928-4FFF-B37A-9F9A25D080D2}" destId="{127D5BBB-42C2-4EA9-B39A-A4D37BAACFAF}" srcOrd="12" destOrd="0" presId="urn:microsoft.com/office/officeart/2005/8/layout/list1"/>
    <dgm:cxn modelId="{F9147A3B-FAC1-4057-9EB9-40294423B8C0}" type="presParOf" srcId="{127D5BBB-42C2-4EA9-B39A-A4D37BAACFAF}" destId="{8362A3D0-CDBE-4D1E-A53D-EC7FEF6190C5}" srcOrd="0" destOrd="0" presId="urn:microsoft.com/office/officeart/2005/8/layout/list1"/>
    <dgm:cxn modelId="{C8128273-D692-425C-B36C-CA25CD5C825E}" type="presParOf" srcId="{127D5BBB-42C2-4EA9-B39A-A4D37BAACFAF}" destId="{57680338-9ECC-4F1B-86D7-C18CBCEA58F6}" srcOrd="1" destOrd="0" presId="urn:microsoft.com/office/officeart/2005/8/layout/list1"/>
    <dgm:cxn modelId="{29241B1B-827F-43BD-AD96-51BED4518B00}" type="presParOf" srcId="{FB253EFC-C928-4FFF-B37A-9F9A25D080D2}" destId="{E7D4F336-B1BE-47D6-84D1-1F0069D11821}" srcOrd="13" destOrd="0" presId="urn:microsoft.com/office/officeart/2005/8/layout/list1"/>
    <dgm:cxn modelId="{764784A2-1530-4AE0-ABD1-979FDBAF4CD3}" type="presParOf" srcId="{FB253EFC-C928-4FFF-B37A-9F9A25D080D2}" destId="{50FEBFBA-B761-4C19-B0D1-9E8451F4F73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EEEDAD-C10B-471E-AC54-8439CB25E28D}">
      <dsp:nvSpPr>
        <dsp:cNvPr id="0" name=""/>
        <dsp:cNvSpPr/>
      </dsp:nvSpPr>
      <dsp:spPr>
        <a:xfrm>
          <a:off x="0" y="326497"/>
          <a:ext cx="8507287" cy="101745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60260" tIns="354076" rIns="660260" bIns="128016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rPr>
            <a:t>Скорость   зрительно-моторной     реакции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rPr>
            <a:t>Уравновешенность нервных  процессов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0" y="326497"/>
        <a:ext cx="8507287" cy="1017450"/>
      </dsp:txXfrm>
    </dsp:sp>
    <dsp:sp modelId="{6A670464-F9F4-4D21-AC0C-4A902B55AC55}">
      <dsp:nvSpPr>
        <dsp:cNvPr id="0" name=""/>
        <dsp:cNvSpPr/>
      </dsp:nvSpPr>
      <dsp:spPr>
        <a:xfrm>
          <a:off x="425364" y="75577"/>
          <a:ext cx="5955101" cy="5018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5089" tIns="0" rIns="225089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rPr>
            <a:t>Нейродинамические показатели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449862" y="100075"/>
        <a:ext cx="5906105" cy="452844"/>
      </dsp:txXfrm>
    </dsp:sp>
    <dsp:sp modelId="{F7B30797-39DA-4A2F-9E34-6CB7C5F893C8}">
      <dsp:nvSpPr>
        <dsp:cNvPr id="0" name=""/>
        <dsp:cNvSpPr/>
      </dsp:nvSpPr>
      <dsp:spPr>
        <a:xfrm>
          <a:off x="0" y="1686667"/>
          <a:ext cx="8507287" cy="101745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60260" tIns="354076" rIns="660260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rPr>
            <a:t>Объем  внимания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rPr>
            <a:t>Объем  кратковременной образной  памяти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0" y="1686667"/>
        <a:ext cx="8507287" cy="1017450"/>
      </dsp:txXfrm>
    </dsp:sp>
    <dsp:sp modelId="{A9A68E4F-C05C-431C-B0CF-B8EED3931656}">
      <dsp:nvSpPr>
        <dsp:cNvPr id="0" name=""/>
        <dsp:cNvSpPr/>
      </dsp:nvSpPr>
      <dsp:spPr>
        <a:xfrm>
          <a:off x="425364" y="1435747"/>
          <a:ext cx="5955101" cy="5018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5089" tIns="0" rIns="225089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rPr>
            <a:t>Психодинамические показатели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449862" y="1460245"/>
        <a:ext cx="5906105" cy="452844"/>
      </dsp:txXfrm>
    </dsp:sp>
    <dsp:sp modelId="{0F708351-343E-4001-A083-F39A8432AB88}">
      <dsp:nvSpPr>
        <dsp:cNvPr id="0" name=""/>
        <dsp:cNvSpPr/>
      </dsp:nvSpPr>
      <dsp:spPr>
        <a:xfrm>
          <a:off x="0" y="3046837"/>
          <a:ext cx="8507287" cy="73631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60260" tIns="354076" rIns="660260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 Математический анализ показателей ВРС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0" y="3046837"/>
        <a:ext cx="8507287" cy="736312"/>
      </dsp:txXfrm>
    </dsp:sp>
    <dsp:sp modelId="{65F0E13D-70D5-4376-9317-ECF4BD00FD04}">
      <dsp:nvSpPr>
        <dsp:cNvPr id="0" name=""/>
        <dsp:cNvSpPr/>
      </dsp:nvSpPr>
      <dsp:spPr>
        <a:xfrm>
          <a:off x="425364" y="2795917"/>
          <a:ext cx="5955101" cy="5018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5089" tIns="0" rIns="225089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Вариабельность сердечного ритма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449862" y="2820415"/>
        <a:ext cx="5906105" cy="452844"/>
      </dsp:txXfrm>
    </dsp:sp>
    <dsp:sp modelId="{50FEBFBA-B761-4C19-B0D1-9E8451F4F73A}">
      <dsp:nvSpPr>
        <dsp:cNvPr id="0" name=""/>
        <dsp:cNvSpPr/>
      </dsp:nvSpPr>
      <dsp:spPr>
        <a:xfrm>
          <a:off x="0" y="4125869"/>
          <a:ext cx="8507287" cy="73631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60260" tIns="354076" rIns="660260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Statistica</a:t>
          </a:r>
          <a:r>
            <a:rPr 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 6.0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0" y="4125869"/>
        <a:ext cx="8507287" cy="736312"/>
      </dsp:txXfrm>
    </dsp:sp>
    <dsp:sp modelId="{57680338-9ECC-4F1B-86D7-C18CBCEA58F6}">
      <dsp:nvSpPr>
        <dsp:cNvPr id="0" name=""/>
        <dsp:cNvSpPr/>
      </dsp:nvSpPr>
      <dsp:spPr>
        <a:xfrm>
          <a:off x="425364" y="3874949"/>
          <a:ext cx="5955101" cy="5018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5089" tIns="0" rIns="225089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Математические методы 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449862" y="3899447"/>
        <a:ext cx="5906105" cy="452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F4AAA4-8852-4EFC-BABE-4CDFFBE7854C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C6DD82-B104-4870-A93F-69FCC1D5B9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67639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24744"/>
            <a:ext cx="8892480" cy="38182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ПСИХОЛОГО-ПЕДАГОГИЧЕСКИЕ ПОДХОДЫ</a:t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 К  ОБУЧАЮЩИМСЯ С ПРИЗНАКАМИ ДЕФИЦИТА ВНИМАНИЯ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800" dirty="0"/>
              <a:t/>
            </a:r>
            <a:br>
              <a:rPr lang="ru-RU" sz="2800" dirty="0"/>
            </a:b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5445224"/>
            <a:ext cx="8640960" cy="1152128"/>
          </a:xfrm>
          <a:prstGeom prst="rect">
            <a:avLst/>
          </a:prstGeom>
          <a:noFill/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Кривошеина     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Наталья   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Петровна,</a:t>
            </a:r>
          </a:p>
          <a:p>
            <a:pPr algn="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етодист ГОО «Кузбасский РЦППМС»,</a:t>
            </a:r>
          </a:p>
          <a:p>
            <a:pPr algn="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аспирант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КемГУ</a:t>
            </a:r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1\Documents\фото для презентации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68960"/>
            <a:ext cx="3600400" cy="259597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6005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rmAutofit/>
          </a:bodyPr>
          <a:lstStyle/>
          <a:p>
            <a:pPr algn="r"/>
            <a:r>
              <a:rPr lang="ru-RU" dirty="0">
                <a:latin typeface="Times New Roman" pitchFamily="18" charset="0"/>
                <a:cs typeface="Times New Roman" pitchFamily="18" charset="0"/>
              </a:rPr>
              <a:t>Дефицит (нарушение) внимания </a:t>
            </a:r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1340768"/>
            <a:ext cx="8136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основной симптом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индрома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дефицита внимания с гиперактивностью (СДВГ), характеризующегося как нейробиологическое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нарушение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рассматривающийся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качестве одной из форм минимальных мозговых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дисфункций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454500256"/>
              </p:ext>
            </p:extLst>
          </p:nvPr>
        </p:nvGraphicFramePr>
        <p:xfrm>
          <a:off x="611560" y="3861048"/>
          <a:ext cx="7992888" cy="2160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97307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smtClean="0"/>
              <a:t>МАТЕРИАЛЫ И МЕТОДЫ ИССЛЕДОВАНИЯ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823720939"/>
              </p:ext>
            </p:extLst>
          </p:nvPr>
        </p:nvGraphicFramePr>
        <p:xfrm>
          <a:off x="457200" y="1219200"/>
          <a:ext cx="8507288" cy="4937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2" descr="C:\Users\1\Documents\Лесная поляна территория здоровья\DSCN1167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46981" r="54619" b="4958"/>
          <a:stretch/>
        </p:blipFill>
        <p:spPr bwMode="auto">
          <a:xfrm>
            <a:off x="7164288" y="1349057"/>
            <a:ext cx="1790605" cy="12158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9" name="Picture 4" descr="E:\Лесная поляна территория здоровья\DSCN117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27988" y="3284984"/>
            <a:ext cx="1664492" cy="12241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20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467544" y="1392992"/>
            <a:ext cx="792088" cy="432048"/>
          </a:xfrm>
          <a:prstGeom prst="rect">
            <a:avLst/>
          </a:prstGeom>
          <a:noFill/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i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²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152400"/>
            <a:ext cx="9036496" cy="990600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СКОРОСТЬ ПРОСТОЙ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ЗРИТЕЛЬНО-МОТОРНОЙ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РЕАКЦИИ</a:t>
            </a:r>
            <a:endParaRPr lang="ru-RU" sz="2800" dirty="0">
              <a:solidFill>
                <a:schemeClr val="tx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78381863"/>
              </p:ext>
            </p:extLst>
          </p:nvPr>
        </p:nvGraphicFramePr>
        <p:xfrm>
          <a:off x="323528" y="2060848"/>
          <a:ext cx="7416824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07526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РАСПРЕДЕЛЕНИЕ ЛИЦ ПО РЕЗУЛЬТАТАМ РЕАКЦИИ НА ДВИЖУЩИЙСЯ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ОБЪЕКТ</a:t>
            </a:r>
            <a:endParaRPr lang="ru-RU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76413514"/>
              </p:ext>
            </p:extLst>
          </p:nvPr>
        </p:nvGraphicFramePr>
        <p:xfrm>
          <a:off x="251520" y="2060848"/>
          <a:ext cx="8496944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62249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dirty="0" smtClean="0"/>
              <a:t>ОБЪЕМ  КРАТКОВРЕМЕННОЙ ОБРАЗНОЙ </a:t>
            </a:r>
            <a:br>
              <a:rPr lang="ru-RU" b="1" dirty="0" smtClean="0"/>
            </a:br>
            <a:r>
              <a:rPr lang="ru-RU" b="1" dirty="0" smtClean="0"/>
              <a:t>ПАМЯТИ и ВНИМАНИЯ </a:t>
            </a:r>
            <a:endParaRPr lang="ru-RU" b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073776642"/>
              </p:ext>
            </p:extLst>
          </p:nvPr>
        </p:nvGraphicFramePr>
        <p:xfrm>
          <a:off x="395536" y="1772816"/>
          <a:ext cx="4608512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65678806"/>
              </p:ext>
            </p:extLst>
          </p:nvPr>
        </p:nvGraphicFramePr>
        <p:xfrm>
          <a:off x="5004048" y="1628800"/>
          <a:ext cx="3816424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755576" y="5805264"/>
            <a:ext cx="32403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ПАМЯТЬ</a:t>
            </a:r>
            <a:endParaRPr lang="ru-RU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436096" y="5805264"/>
            <a:ext cx="309634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ВНИМАНИЕ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237065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07504" y="228600"/>
            <a:ext cx="8928992" cy="914400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РАСПРЕДЕЛЕНИЕ УЧАЩИХСЯ 2-Х КЛАССОВ ИЗУЧАЕМЫХ ГРУПП ПО УСПЕШНОСТИ ОБУЧЕНИЯ</a:t>
            </a:r>
            <a:endParaRPr lang="ru-RU" sz="2700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89576932"/>
              </p:ext>
            </p:extLst>
          </p:nvPr>
        </p:nvGraphicFramePr>
        <p:xfrm>
          <a:off x="323528" y="1628800"/>
          <a:ext cx="4968552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51778644"/>
              </p:ext>
            </p:extLst>
          </p:nvPr>
        </p:nvGraphicFramePr>
        <p:xfrm>
          <a:off x="5004048" y="1700808"/>
          <a:ext cx="3744416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30939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ФУНКЦИОНАЛЬНОЕ СОСТОЯНИЕ ОРГАНИЗМА</a:t>
            </a:r>
            <a:endParaRPr lang="ru-RU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7469640"/>
              </p:ext>
            </p:extLst>
          </p:nvPr>
        </p:nvGraphicFramePr>
        <p:xfrm>
          <a:off x="323528" y="1916832"/>
          <a:ext cx="8352928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98218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07504" y="228600"/>
            <a:ext cx="8928992" cy="914400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/>
              <a:t>КОНЦЕПЦИЯ РАЗВИТИЯ ПСИХОЛОГИЧЕСКОЙ СЛУЖБЫ В СИСТЕМЕ ОБРАЗОВАНИЯ РФ ДО 2025 ГОДА</a:t>
            </a:r>
            <a:endParaRPr lang="ru-RU" sz="27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340768"/>
            <a:ext cx="799288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  <a:cs typeface="Times New Roman" pitchFamily="18" charset="0"/>
              </a:rPr>
              <a:t>….Нормальное  развитие </a:t>
            </a:r>
            <a:r>
              <a:rPr lang="ru-RU" sz="32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  <a:cs typeface="Times New Roman" pitchFamily="18" charset="0"/>
              </a:rPr>
              <a:t>ребенка является основной целью психолого-педагогического сопровождения, являющегося комплексной технологией, особой культурой помощи и поддержки ребенка в решении задач развития, обучения, воспитания и </a:t>
            </a:r>
            <a:r>
              <a:rPr lang="ru-RU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  <a:cs typeface="Times New Roman" pitchFamily="18" charset="0"/>
              </a:rPr>
              <a:t>социализации </a:t>
            </a: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Segoe Script" pitchFamily="34" charset="0"/>
                <a:cs typeface="Times New Roman" pitchFamily="18" charset="0"/>
              </a:rPr>
              <a:t>(Москва, 2016) </a:t>
            </a:r>
            <a:endParaRPr lang="ru-RU" sz="2400" b="1" dirty="0">
              <a:solidFill>
                <a:schemeClr val="tx2">
                  <a:lumMod val="60000"/>
                  <a:lumOff val="40000"/>
                </a:schemeClr>
              </a:solidFill>
              <a:latin typeface="Segoe Script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77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467544" y="1392992"/>
            <a:ext cx="792088" cy="432048"/>
          </a:xfrm>
          <a:prstGeom prst="rect">
            <a:avLst/>
          </a:prstGeom>
          <a:noFill/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dirty="0" smtClean="0"/>
              <a:t>СИТУАЦИИ, ВЫЗЫВАЮЩИЕ ТРУДНОСТИ У ДЕТЕЙ С ДЕФИЦИТОМ ВНИМАНИЯ</a:t>
            </a:r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1609016"/>
            <a:ext cx="81369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Неожиданный вопрос и быстрый ответ выполнение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заданий в высоком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темпе</a:t>
            </a:r>
          </a:p>
          <a:p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быстрое переключение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внимания с одного вида деятельности на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другой  </a:t>
            </a:r>
          </a:p>
          <a:p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оценивание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успешности освоения материала на первых этапах его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заучивания</a:t>
            </a:r>
          </a:p>
          <a:p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выполнение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задания на сообразительность при высоком темпе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работы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770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467544" y="1392992"/>
            <a:ext cx="792088" cy="432048"/>
          </a:xfrm>
          <a:prstGeom prst="rect">
            <a:avLst/>
          </a:prstGeom>
          <a:noFill/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152400"/>
            <a:ext cx="8363272" cy="990600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/>
              <a:t>Для детей с преобладанием процессов торможения в центральной нервной </a:t>
            </a:r>
            <a:r>
              <a:rPr lang="ru-RU" b="1" dirty="0" smtClean="0"/>
              <a:t>системе:</a:t>
            </a:r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23529" y="1609016"/>
            <a:ext cx="84969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избегать окриков, угроз, не торопить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предупреждать за несколько минут о смене вида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деятельности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следует отстранять ребёнка от той деятельности, которая требует приложения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усилий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чаще хвалить за скорые действия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привлекать в деятельности в коллективе</a:t>
            </a:r>
          </a:p>
        </p:txBody>
      </p:sp>
    </p:spTree>
    <p:extLst>
      <p:ext uri="{BB962C8B-B14F-4D97-AF65-F5344CB8AC3E}">
        <p14:creationId xmlns:p14="http://schemas.microsoft.com/office/powerpoint/2010/main" xmlns="" val="114752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467544" y="1392992"/>
            <a:ext cx="792088" cy="432048"/>
          </a:xfrm>
          <a:prstGeom prst="rect">
            <a:avLst/>
          </a:prstGeom>
          <a:noFill/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dirty="0" smtClean="0"/>
              <a:t>Для детей с явлениями гиперактивности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1392993"/>
            <a:ext cx="784887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 пониманием относиться к проявлению активности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ребенка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оворить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 ребенком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спокойно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тихим голосом, но требовательно, без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уговоров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чаще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вовлекать ребенка в игры и упражнения, развивающие 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умение управлять собой (игры в команде, игры с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правилами)</a:t>
            </a:r>
          </a:p>
          <a:p>
            <a:pPr marL="285750" indent="-285750">
              <a:buFont typeface="Arial" pitchFamily="34" charset="0"/>
              <a:buChar char="•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робить задание на отдельные шаги</a:t>
            </a:r>
          </a:p>
          <a:p>
            <a:pPr marL="285750" indent="-285750">
              <a:buFont typeface="Arial" pitchFamily="34" charset="0"/>
              <a:buChar char="•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спользовать игры и упражнения на развития внимания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752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467544" y="1392992"/>
            <a:ext cx="792088" cy="432048"/>
          </a:xfrm>
          <a:prstGeom prst="rect">
            <a:avLst/>
          </a:prstGeom>
          <a:noFill/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dirty="0" smtClean="0"/>
              <a:t>В связи с низким уровнем </a:t>
            </a:r>
            <a:r>
              <a:rPr lang="ru-RU" b="1" dirty="0"/>
              <a:t>развития памяти и внимания у </a:t>
            </a:r>
            <a:r>
              <a:rPr lang="ru-RU" b="1" dirty="0" smtClean="0"/>
              <a:t>детей: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392992"/>
            <a:ext cx="878497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следует избегать чрезмерных нагрузок на данные школьно-значимые функции:  не ставить ребенка в ситуацию воспроизведения только что изученного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материала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 раздражаться;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избегать критических замечаний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уменьшать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длительность, но увеличивать кратность повторения материала; использовать мнемотехники для улучшения запоминания, разнообразный наглядный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материал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регулярно применять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физкульпаузы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 включением упражнений на улучшение межполушарного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взаимодействия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отмечать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успехи и поощрять за малейшие достижения, не акцентировать внимание на проблемах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неудачах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познавательные процессы детей подкреплять положительными эмоциями</a:t>
            </a:r>
          </a:p>
        </p:txBody>
      </p:sp>
    </p:spTree>
    <p:extLst>
      <p:ext uri="{BB962C8B-B14F-4D97-AF65-F5344CB8AC3E}">
        <p14:creationId xmlns:p14="http://schemas.microsoft.com/office/powerpoint/2010/main" xmlns="" val="114752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МЕТОДИЧЕСКИЕ РЕКОМЕНДАЦИИ ДЛЯ ПЕДАГОГОВ И РОДИТЕЛЕЙ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79" name="Picture 5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70" t="2682" r="22098"/>
          <a:stretch/>
        </p:blipFill>
        <p:spPr bwMode="auto">
          <a:xfrm rot="20699592">
            <a:off x="743245" y="2278210"/>
            <a:ext cx="2606985" cy="38516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4211960" y="1772816"/>
            <a:ext cx="42687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«Повышение функциональных резервов организма</a:t>
            </a:r>
          </a:p>
          <a:p>
            <a: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признаками дефицита внимания в период подготовки и начала обучения в школе»</a:t>
            </a:r>
          </a:p>
        </p:txBody>
      </p:sp>
    </p:spTree>
    <p:extLst>
      <p:ext uri="{BB962C8B-B14F-4D97-AF65-F5344CB8AC3E}">
        <p14:creationId xmlns:p14="http://schemas.microsoft.com/office/powerpoint/2010/main" xmlns="" val="426148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467544" y="1392992"/>
            <a:ext cx="792088" cy="432048"/>
          </a:xfrm>
          <a:prstGeom prst="rect">
            <a:avLst/>
          </a:prstGeom>
          <a:noFill/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dirty="0"/>
              <a:t>П</a:t>
            </a:r>
            <a:r>
              <a:rPr lang="ru-RU" b="1" dirty="0" smtClean="0"/>
              <a:t>овышение функциональных резервов организма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1392993"/>
            <a:ext cx="83529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-через положительные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эффекты кратковременных повторяющихся стрессов, при этом вид воздействующего фактора не играет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роли. Защитный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 может быть достигнут при действии различных стрессоров: закаливающих мероприятий, физических тренировок, дыхательных упражнений, дозированных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-эмоциональных нагрузок и т.д.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воспитательно-образовательной среды, которая богата различными дозированными раздражителями (стрессорами), повышающими неспецифическую устойчивость к различным неблагоприятным факторам среды, и способствует развитию организма, пробуждает его резервные возможности, повышает жизнеспособность.</a:t>
            </a:r>
          </a:p>
        </p:txBody>
      </p:sp>
    </p:spTree>
    <p:extLst>
      <p:ext uri="{BB962C8B-B14F-4D97-AF65-F5344CB8AC3E}">
        <p14:creationId xmlns:p14="http://schemas.microsoft.com/office/powerpoint/2010/main" xmlns="" val="114752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467544" y="1392992"/>
            <a:ext cx="792088" cy="432048"/>
          </a:xfrm>
          <a:prstGeom prst="rect">
            <a:avLst/>
          </a:prstGeom>
          <a:noFill/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507288" cy="990600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В </a:t>
            </a:r>
            <a:r>
              <a:rPr lang="ru-RU" b="1" dirty="0"/>
              <a:t>условиях образовательных организаций в целях повышения </a:t>
            </a:r>
            <a:r>
              <a:rPr lang="ru-RU" b="1" dirty="0" smtClean="0"/>
              <a:t>функциональных резервов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1988840"/>
            <a:ext cx="74888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рименение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занятиях различных элементов здоровьесберегающих технологий (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физминуток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эмоциональных разрядок,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психогимнастических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кинезиологических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дыхательных, релаксационных, активизирующих, общеразвивающих и других упражнений, закаливающих элементов и др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752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467544" y="1392992"/>
            <a:ext cx="792088" cy="432048"/>
          </a:xfrm>
          <a:prstGeom prst="rect">
            <a:avLst/>
          </a:prstGeom>
          <a:noFill/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dirty="0"/>
              <a:t>У</a:t>
            </a:r>
            <a:r>
              <a:rPr lang="ru-RU" b="1" dirty="0" smtClean="0"/>
              <a:t>словия </a:t>
            </a:r>
            <a:r>
              <a:rPr lang="ru-RU" b="1" dirty="0"/>
              <a:t>для повышения функциональных резервов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63588" y="1825041"/>
            <a:ext cx="7524836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оррекция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образа жизни ребенка, которого он придерживается ежедневно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дома: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Закаливающие процедуры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Оптимизация двигательной активности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Массаж; Приемы релаксации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Дыхательные упражнения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Рациональное питание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4752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467544" y="1392992"/>
            <a:ext cx="792088" cy="432048"/>
          </a:xfrm>
          <a:prstGeom prst="rect">
            <a:avLst/>
          </a:prstGeom>
          <a:noFill/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b="1" dirty="0" smtClean="0"/>
              <a:t>Положительные эмоции  </a:t>
            </a:r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1268760"/>
            <a:ext cx="87129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«…Положительные эмоции способствуют вовлечению ассоциативных структур мозга в психическую деятельность. А это именно то, что нужно для развития мышления, памяти, успешного обучения и, в конечном счете, полноценного развития личности. Между тем, именно наше мнение о ребенке, наши оценки могут изо дня в день оказывать большое эмоциональное воздействие, придавать эмоциональную окраску всей жизни ребенка. Черные, негативные тона задерживают развитие. Детям нужен позитивный настрой и положительное подкрепление своей деятельности со стороны взрослых. Именно на этом и надо строить воспитание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…»</a:t>
            </a:r>
          </a:p>
          <a:p>
            <a:pPr algn="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(В. Д.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Еремеева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Т. П.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Хризман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«Мальчики и девочки - два разных мира.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Нейропсихологи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- учителям, воспитателям, родителям, школьным психологам», 2003).</a:t>
            </a:r>
          </a:p>
        </p:txBody>
      </p:sp>
    </p:spTree>
    <p:extLst>
      <p:ext uri="{BB962C8B-B14F-4D97-AF65-F5344CB8AC3E}">
        <p14:creationId xmlns:p14="http://schemas.microsoft.com/office/powerpoint/2010/main" xmlns="" val="114752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467544" y="1392992"/>
            <a:ext cx="792088" cy="432048"/>
          </a:xfrm>
          <a:prstGeom prst="rect">
            <a:avLst/>
          </a:prstGeom>
          <a:noFill/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3105835"/>
            <a:ext cx="72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4447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7136</TotalTime>
  <Words>607</Words>
  <Application>Microsoft Office PowerPoint</Application>
  <PresentationFormat>Экран (4:3)</PresentationFormat>
  <Paragraphs>98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Начальная</vt:lpstr>
      <vt:lpstr>      ПСИХОЛОГО-ПЕДАГОГИЧЕСКИЕ ПОДХОДЫ  К  ОБУЧАЮЩИМСЯ С ПРИЗНАКАМИ ДЕФИЦИТА ВНИМАНИЯ      </vt:lpstr>
      <vt:lpstr>Дефицит (нарушение) внимания </vt:lpstr>
      <vt:lpstr>МАТЕРИАЛЫ И МЕТОДЫ ИССЛЕДОВАНИЯ</vt:lpstr>
      <vt:lpstr>СКОРОСТЬ ПРОСТОЙ  ЗРИТЕЛЬНО-МОТОРНОЙ РЕАКЦИИ</vt:lpstr>
      <vt:lpstr>РАСПРЕДЕЛЕНИЕ ЛИЦ ПО РЕЗУЛЬТАТАМ РЕАКЦИИ НА ДВИЖУЩИЙСЯ ОБЪЕКТ</vt:lpstr>
      <vt:lpstr>ОБЪЕМ  КРАТКОВРЕМЕННОЙ ОБРАЗНОЙ  ПАМЯТИ и ВНИМАНИЯ </vt:lpstr>
      <vt:lpstr>   РАСПРЕДЕЛЕНИЕ УЧАЩИХСЯ 2-Х КЛАССОВ ИЗУЧАЕМЫХ ГРУПП ПО УСПЕШНОСТИ ОБУЧЕНИЯ</vt:lpstr>
      <vt:lpstr>ФУНКЦИОНАЛЬНОЕ СОСТОЯНИЕ ОРГАНИЗМА</vt:lpstr>
      <vt:lpstr>     КОНЦЕПЦИЯ РАЗВИТИЯ ПСИХОЛОГИЧЕСКОЙ СЛУЖБЫ В СИСТЕМЕ ОБРАЗОВАНИЯ РФ ДО 2025 ГОДА</vt:lpstr>
      <vt:lpstr>СИТУАЦИИ, ВЫЗЫВАЮЩИЕ ТРУДНОСТИ У ДЕТЕЙ С ДЕФИЦИТОМ ВНИМАНИЯ</vt:lpstr>
      <vt:lpstr>Для детей с преобладанием процессов торможения в центральной нервной системе:</vt:lpstr>
      <vt:lpstr>Для детей с явлениями гиперактивности:</vt:lpstr>
      <vt:lpstr>В связи с низким уровнем развития памяти и внимания у детей:</vt:lpstr>
      <vt:lpstr>МЕТОДИЧЕСКИЕ РЕКОМЕНДАЦИИ ДЛЯ ПЕДАГОГОВ И РОДИТЕЛЕЙ</vt:lpstr>
      <vt:lpstr>Повышение функциональных резервов организма:</vt:lpstr>
      <vt:lpstr> В условиях образовательных организаций в целях повышения функциональных резервов:</vt:lpstr>
      <vt:lpstr>Условия для повышения функциональных резервов </vt:lpstr>
      <vt:lpstr>Положительные эмоции  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Человеку, который не обучен заботится о своем здоровье, врач поможет лишь на время. Психолог- отчасти. Все остальное – сфера собственной каждодневной ответственности, воспитанной учителем!</dc:title>
  <dc:creator>Наталья П. Кривошеина</dc:creator>
  <cp:lastModifiedBy>mna</cp:lastModifiedBy>
  <cp:revision>453</cp:revision>
  <cp:lastPrinted>2015-11-27T09:22:34Z</cp:lastPrinted>
  <dcterms:created xsi:type="dcterms:W3CDTF">2014-10-15T08:50:08Z</dcterms:created>
  <dcterms:modified xsi:type="dcterms:W3CDTF">2017-03-22T04:16:53Z</dcterms:modified>
</cp:coreProperties>
</file>